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4" r:id="rId5"/>
  </p:sldMasterIdLst>
  <p:notesMasterIdLst>
    <p:notesMasterId r:id="rId36"/>
  </p:notesMasterIdLst>
  <p:sldIdLst>
    <p:sldId id="256" r:id="rId6"/>
    <p:sldId id="257" r:id="rId7"/>
    <p:sldId id="302" r:id="rId8"/>
    <p:sldId id="287" r:id="rId9"/>
    <p:sldId id="295" r:id="rId10"/>
    <p:sldId id="312" r:id="rId11"/>
    <p:sldId id="365" r:id="rId12"/>
    <p:sldId id="313" r:id="rId13"/>
    <p:sldId id="372" r:id="rId14"/>
    <p:sldId id="373" r:id="rId15"/>
    <p:sldId id="364" r:id="rId16"/>
    <p:sldId id="328" r:id="rId17"/>
    <p:sldId id="374" r:id="rId18"/>
    <p:sldId id="375" r:id="rId19"/>
    <p:sldId id="376" r:id="rId20"/>
    <p:sldId id="377" r:id="rId21"/>
    <p:sldId id="352" r:id="rId22"/>
    <p:sldId id="378" r:id="rId23"/>
    <p:sldId id="327" r:id="rId24"/>
    <p:sldId id="382" r:id="rId25"/>
    <p:sldId id="381" r:id="rId26"/>
    <p:sldId id="384" r:id="rId27"/>
    <p:sldId id="325" r:id="rId28"/>
    <p:sldId id="380" r:id="rId29"/>
    <p:sldId id="363" r:id="rId30"/>
    <p:sldId id="361" r:id="rId31"/>
    <p:sldId id="362" r:id="rId32"/>
    <p:sldId id="366" r:id="rId33"/>
    <p:sldId id="324" r:id="rId34"/>
    <p:sldId id="260" r:id="rId35"/>
  </p:sldIdLst>
  <p:sldSz cx="9144000" cy="6858000" type="screen4x3"/>
  <p:notesSz cx="6858000" cy="9144000"/>
  <p:defaultTextStyle>
    <a:defPPr>
      <a:defRPr lang="en-CA"/>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8AA"/>
    <a:srgbClr val="0078C9"/>
    <a:srgbClr val="998F86"/>
    <a:srgbClr val="FFA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30" autoAdjust="0"/>
    <p:restoredTop sz="86355" autoAdjust="0"/>
  </p:normalViewPr>
  <p:slideViewPr>
    <p:cSldViewPr>
      <p:cViewPr varScale="1">
        <p:scale>
          <a:sx n="97" d="100"/>
          <a:sy n="97" d="100"/>
        </p:scale>
        <p:origin x="924" y="8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5" tIns="45718" rIns="91435" bIns="45718" numCol="1" anchor="t" anchorCtr="0" compatLnSpc="1">
            <a:prstTxWarp prst="textNoShape">
              <a:avLst/>
            </a:prstTxWarp>
          </a:bodyPr>
          <a:lstStyle>
            <a:lvl1pPr algn="l" eaLnBrk="1" hangingPunct="1">
              <a:defRPr sz="1200">
                <a:latin typeface="Arial" charset="0"/>
                <a:cs typeface="Arial" charset="0"/>
              </a:defRPr>
            </a:lvl1pPr>
          </a:lstStyle>
          <a:p>
            <a:pPr>
              <a:defRPr/>
            </a:pPr>
            <a:endParaRPr lang="en-CA" altLang="en-US"/>
          </a:p>
        </p:txBody>
      </p:sp>
      <p:sp>
        <p:nvSpPr>
          <p:cNvPr id="1741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5" tIns="45718" rIns="91435" bIns="45718" numCol="1" anchor="t" anchorCtr="0" compatLnSpc="1">
            <a:prstTxWarp prst="textNoShape">
              <a:avLst/>
            </a:prstTxWarp>
          </a:bodyPr>
          <a:lstStyle>
            <a:lvl1pPr algn="r" eaLnBrk="1" hangingPunct="1">
              <a:defRPr sz="1200">
                <a:latin typeface="Arial" charset="0"/>
                <a:cs typeface="Arial" charset="0"/>
              </a:defRPr>
            </a:lvl1pPr>
          </a:lstStyle>
          <a:p>
            <a:pPr>
              <a:defRPr/>
            </a:pPr>
            <a:endParaRPr lang="en-CA" alt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41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5" tIns="45718" rIns="91435" bIns="45718" numCol="1" anchor="t" anchorCtr="0" compatLnSpc="1">
            <a:prstTxWarp prst="textNoShape">
              <a:avLst/>
            </a:prstTxWarp>
          </a:bodyPr>
          <a:lstStyle/>
          <a:p>
            <a:pPr lvl="0"/>
            <a:r>
              <a:rPr lang="en-CA" altLang="en-US" noProof="0" smtClean="0"/>
              <a:t>Click to edit Master text styles</a:t>
            </a:r>
          </a:p>
          <a:p>
            <a:pPr lvl="1"/>
            <a:r>
              <a:rPr lang="en-CA" altLang="en-US" noProof="0" smtClean="0"/>
              <a:t>Second level</a:t>
            </a:r>
          </a:p>
          <a:p>
            <a:pPr lvl="2"/>
            <a:r>
              <a:rPr lang="en-CA" altLang="en-US" noProof="0" smtClean="0"/>
              <a:t>Third level</a:t>
            </a:r>
          </a:p>
          <a:p>
            <a:pPr lvl="3"/>
            <a:r>
              <a:rPr lang="en-CA" altLang="en-US" noProof="0" smtClean="0"/>
              <a:t>Fourth level</a:t>
            </a:r>
          </a:p>
          <a:p>
            <a:pPr lvl="4"/>
            <a:r>
              <a:rPr lang="en-CA" altLang="en-US" noProof="0" smtClean="0"/>
              <a:t>Fifth level</a:t>
            </a:r>
          </a:p>
        </p:txBody>
      </p:sp>
      <p:sp>
        <p:nvSpPr>
          <p:cNvPr id="1741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5" tIns="45718" rIns="91435" bIns="45718" numCol="1" anchor="b" anchorCtr="0" compatLnSpc="1">
            <a:prstTxWarp prst="textNoShape">
              <a:avLst/>
            </a:prstTxWarp>
          </a:bodyPr>
          <a:lstStyle>
            <a:lvl1pPr algn="l" eaLnBrk="1" hangingPunct="1">
              <a:defRPr sz="1200">
                <a:latin typeface="Arial" charset="0"/>
                <a:cs typeface="Arial" charset="0"/>
              </a:defRPr>
            </a:lvl1pPr>
          </a:lstStyle>
          <a:p>
            <a:pPr>
              <a:defRPr/>
            </a:pPr>
            <a:endParaRPr lang="en-CA" altLang="en-US"/>
          </a:p>
        </p:txBody>
      </p:sp>
      <p:sp>
        <p:nvSpPr>
          <p:cNvPr id="1741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5" tIns="45718" rIns="91435" bIns="45718" numCol="1" anchor="b" anchorCtr="0" compatLnSpc="1">
            <a:prstTxWarp prst="textNoShape">
              <a:avLst/>
            </a:prstTxWarp>
          </a:bodyPr>
          <a:lstStyle>
            <a:lvl1pPr algn="r" eaLnBrk="1" hangingPunct="1">
              <a:defRPr sz="1200"/>
            </a:lvl1pPr>
          </a:lstStyle>
          <a:p>
            <a:pPr>
              <a:defRPr/>
            </a:pPr>
            <a:fld id="{801A900E-3293-4DFA-B837-B909AA88485C}" type="slidenum">
              <a:rPr lang="en-CA" altLang="en-US"/>
              <a:pPr>
                <a:defRPr/>
              </a:pPr>
              <a:t>‹#›</a:t>
            </a:fld>
            <a:endParaRPr lang="en-CA" altLang="en-US"/>
          </a:p>
        </p:txBody>
      </p:sp>
    </p:spTree>
    <p:extLst>
      <p:ext uri="{BB962C8B-B14F-4D97-AF65-F5344CB8AC3E}">
        <p14:creationId xmlns:p14="http://schemas.microsoft.com/office/powerpoint/2010/main" val="21789112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homelesshub.ca/resource/canadian-definition-youth-homelessnes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homelesshub.ca/about-homelessness/legal-justice-issues/foster-care" TargetMode="External"/><Relationship Id="rId3" Type="http://schemas.openxmlformats.org/officeDocument/2006/relationships/hyperlink" Target="http://homelesshub.ca/about-homelessness/education-training-employment/poverty" TargetMode="External"/><Relationship Id="rId7" Type="http://schemas.openxmlformats.org/officeDocument/2006/relationships/hyperlink" Target="http://homelesshub.ca/comingofage"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www.homelesshub.ca/sites/default/files/AboriginalLiteratureReview.pdf" TargetMode="External"/><Relationship Id="rId11" Type="http://schemas.openxmlformats.org/officeDocument/2006/relationships/hyperlink" Target="http://homelesshub.ca/about-homelessness/topics/mental-health" TargetMode="External"/><Relationship Id="rId5" Type="http://schemas.openxmlformats.org/officeDocument/2006/relationships/hyperlink" Target="http://homelesshub.ca/solutions/housing-accommodation-and-supports/affordable-housing" TargetMode="External"/><Relationship Id="rId10" Type="http://schemas.openxmlformats.org/officeDocument/2006/relationships/hyperlink" Target="http://homelesshub.ca/about-homelessness/legal-justice-issues/trauma-and-victimization" TargetMode="External"/><Relationship Id="rId4" Type="http://schemas.openxmlformats.org/officeDocument/2006/relationships/hyperlink" Target="http://homelesshub.ca/about-homelessness/legal-justice-issues/discrimination" TargetMode="External"/><Relationship Id="rId9" Type="http://schemas.openxmlformats.org/officeDocument/2006/relationships/hyperlink" Target="http://homelesshub.ca/about-homelessness/legal-justice-issues/corrections-and-rehabilitation-programs"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homelesshub.ca/solutions/emergency-respons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homelesshub.ca/homelessdefinitio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homelesshub.ca/IndigenousHomelessnes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p:spPr>
        <p:txBody>
          <a:bodyPr/>
          <a:lstStyle/>
          <a:p>
            <a:endParaRPr lang="en-US" altLang="en-US" smtClean="0">
              <a:latin typeface="Arial" panose="020B0604020202020204" pitchFamily="34" charset="0"/>
              <a:cs typeface="Arial" panose="020B0604020202020204" pitchFamily="34" charset="0"/>
            </a:endParaRPr>
          </a:p>
        </p:txBody>
      </p:sp>
      <p:sp>
        <p:nvSpPr>
          <p:cNvPr id="1638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20AB3EA-2FF0-45F9-9CCE-7CA22EE3DD97}" type="slidenum">
              <a:rPr lang="en-CA" altLang="en-US" smtClean="0"/>
              <a:pPr/>
              <a:t>1</a:t>
            </a:fld>
            <a:endParaRPr lang="en-CA" altLang="en-US" smtClean="0"/>
          </a:p>
        </p:txBody>
      </p:sp>
    </p:spTree>
    <p:extLst>
      <p:ext uri="{BB962C8B-B14F-4D97-AF65-F5344CB8AC3E}">
        <p14:creationId xmlns:p14="http://schemas.microsoft.com/office/powerpoint/2010/main" val="2071163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Arial" charset="0"/>
              </a:rPr>
              <a:t>Youth experience homelessness in fundamentally different ways than adults, due to their age. </a:t>
            </a:r>
            <a:r>
              <a:rPr lang="en-US" sz="1200" u="sng" kern="1200" dirty="0" smtClean="0">
                <a:solidFill>
                  <a:schemeClr val="tx1"/>
                </a:solidFill>
                <a:effectLst/>
                <a:latin typeface="Arial" charset="0"/>
                <a:ea typeface="+mn-ea"/>
                <a:cs typeface="Arial" charset="0"/>
                <a:hlinkClick r:id="rId3"/>
              </a:rPr>
              <a:t>The Canadian Definition of Youth Homelessness </a:t>
            </a:r>
            <a:r>
              <a:rPr lang="en-US" sz="1200" kern="1200" dirty="0" smtClean="0">
                <a:solidFill>
                  <a:schemeClr val="tx1"/>
                </a:solidFill>
                <a:effectLst/>
                <a:latin typeface="Arial" charset="0"/>
                <a:ea typeface="+mn-ea"/>
                <a:cs typeface="Arial" charset="0"/>
              </a:rPr>
              <a:t>outlines that it is a “situation and experience of young people between the ages of 13-24 who are living independently of parents and/or caregivers, but do not have the means or ability to acquire stable, safe or consistent residence.”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dirty="0" smtClean="0">
                <a:solidFill>
                  <a:schemeClr val="tx1"/>
                </a:solidFill>
                <a:effectLst/>
                <a:latin typeface="Arial" charset="0"/>
                <a:ea typeface="+mn-ea"/>
                <a:cs typeface="Arial" charset="0"/>
              </a:rPr>
              <a:t>Youth homelessness is a complex social issue</a:t>
            </a:r>
            <a:r>
              <a:rPr lang="en-US" sz="1200" b="0" i="0" u="none" strike="noStrike" kern="1200" baseline="0" dirty="0" smtClean="0">
                <a:solidFill>
                  <a:schemeClr val="tx1"/>
                </a:solidFill>
                <a:effectLst/>
                <a:latin typeface="Arial" charset="0"/>
                <a:ea typeface="+mn-ea"/>
                <a:cs typeface="Arial" charset="0"/>
              </a:rPr>
              <a:t> and a</a:t>
            </a:r>
            <a:r>
              <a:rPr lang="en-US" sz="1200" b="0" i="0" u="none" strike="noStrike" kern="1200" dirty="0" smtClean="0">
                <a:solidFill>
                  <a:schemeClr val="tx1"/>
                </a:solidFill>
                <a:effectLst/>
                <a:latin typeface="Arial" charset="0"/>
                <a:ea typeface="+mn-ea"/>
                <a:cs typeface="Arial" charset="0"/>
              </a:rPr>
              <a:t> denial of basic human rights.</a:t>
            </a:r>
          </a:p>
          <a:p>
            <a:r>
              <a:rPr lang="en-US" sz="1200" b="0" i="0" u="none" strike="noStrike" kern="1200" dirty="0" smtClean="0">
                <a:solidFill>
                  <a:schemeClr val="tx1"/>
                </a:solidFill>
                <a:effectLst/>
                <a:latin typeface="Arial" charset="0"/>
                <a:ea typeface="+mn-ea"/>
                <a:cs typeface="Arial" charset="0"/>
              </a:rPr>
              <a:t>In addition to experiencing economic deprivation and a lack of secure housing, many young people who are homeless lack the personal experience of living independently and at the same time may be in the throes of significant social, physical, emotional and cognitive developmental  changes. As a result, they may not have the resources, resilience, education, social supports or life skills necessary to foster a safe and nurturing transition to adulthood and independence. Few young people choose to be homeless, nor wish to be defined by their homelessness, and the experience is generally negative and stressful.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smtClean="0">
              <a:latin typeface="Arial" panose="020B0604020202020204" pitchFamily="34" charset="0"/>
              <a:cs typeface="Calibri" panose="020F0502020204030204" pitchFamily="34" charset="0"/>
            </a:endParaRPr>
          </a:p>
        </p:txBody>
      </p:sp>
      <p:sp>
        <p:nvSpPr>
          <p:cNvPr id="3686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A5563D8-853A-47FE-B2E2-3D16F360C2AF}" type="slidenum">
              <a:rPr lang="en-CA" altLang="en-US" smtClean="0"/>
              <a:pPr/>
              <a:t>10</a:t>
            </a:fld>
            <a:endParaRPr lang="en-CA" altLang="en-US" smtClean="0"/>
          </a:p>
        </p:txBody>
      </p:sp>
    </p:spTree>
    <p:extLst>
      <p:ext uri="{BB962C8B-B14F-4D97-AF65-F5344CB8AC3E}">
        <p14:creationId xmlns:p14="http://schemas.microsoft.com/office/powerpoint/2010/main" val="2029453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Arial" charset="0"/>
              </a:rPr>
              <a:t>Homelessness is usually the result of the cumulative impact of a number of factors, rather than a single cause.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Arial" charset="0"/>
              </a:rPr>
              <a:t>The causes of homelessness are a</a:t>
            </a:r>
            <a:r>
              <a:rPr lang="en-US" sz="1200" kern="1200" baseline="0" dirty="0" smtClean="0">
                <a:solidFill>
                  <a:schemeClr val="tx1"/>
                </a:solidFill>
                <a:effectLst/>
                <a:latin typeface="Arial" charset="0"/>
                <a:ea typeface="+mn-ea"/>
                <a:cs typeface="Arial" charset="0"/>
              </a:rPr>
              <a:t> complex</a:t>
            </a:r>
            <a:r>
              <a:rPr lang="en-US" sz="1200" kern="1200" dirty="0" smtClean="0">
                <a:solidFill>
                  <a:schemeClr val="tx1"/>
                </a:solidFill>
                <a:effectLst/>
                <a:latin typeface="Arial" charset="0"/>
                <a:ea typeface="+mn-ea"/>
                <a:cs typeface="Arial" charset="0"/>
              </a:rPr>
              <a:t> interplay between structural factors, systems failures, poverty and individual circumstances.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Arial" charset="0"/>
              </a:rPr>
              <a:t> </a:t>
            </a:r>
            <a:r>
              <a:rPr lang="en-US" sz="1200" b="1" kern="1200" dirty="0" smtClean="0">
                <a:solidFill>
                  <a:schemeClr val="tx1"/>
                </a:solidFill>
                <a:effectLst/>
                <a:latin typeface="Arial" charset="0"/>
                <a:ea typeface="+mn-ea"/>
                <a:cs typeface="Arial" charset="0"/>
              </a:rPr>
              <a:t>Structural factors</a:t>
            </a:r>
            <a:r>
              <a:rPr lang="en-US" sz="1200" b="0" kern="1200" baseline="0" dirty="0" smtClean="0">
                <a:solidFill>
                  <a:schemeClr val="tx1"/>
                </a:solidFill>
                <a:effectLst/>
                <a:latin typeface="Arial" charset="0"/>
                <a:ea typeface="+mn-ea"/>
                <a:cs typeface="Arial" charset="0"/>
              </a:rPr>
              <a:t> are</a:t>
            </a:r>
            <a:r>
              <a:rPr lang="en-US" sz="1200" kern="1200" dirty="0" smtClean="0">
                <a:solidFill>
                  <a:schemeClr val="tx1"/>
                </a:solidFill>
                <a:effectLst/>
                <a:latin typeface="Arial" charset="0"/>
                <a:ea typeface="+mn-ea"/>
                <a:cs typeface="Arial" charset="0"/>
              </a:rPr>
              <a:t> economic and societal issues that affect opportunities, environments, and outcomes for individuals. This includes </a:t>
            </a:r>
            <a:r>
              <a:rPr lang="en-US" sz="1200" u="none" strike="noStrike" kern="1200" dirty="0" smtClean="0">
                <a:solidFill>
                  <a:schemeClr val="tx1"/>
                </a:solidFill>
                <a:effectLst/>
                <a:latin typeface="Arial" charset="0"/>
                <a:ea typeface="+mn-ea"/>
                <a:cs typeface="Arial" charset="0"/>
                <a:hlinkClick r:id="rId3"/>
              </a:rPr>
              <a:t>poverty</a:t>
            </a:r>
            <a:r>
              <a:rPr lang="en-US" sz="1200" kern="1200" dirty="0" smtClean="0">
                <a:solidFill>
                  <a:schemeClr val="tx1"/>
                </a:solidFill>
                <a:effectLst/>
                <a:latin typeface="Arial" charset="0"/>
                <a:ea typeface="+mn-ea"/>
                <a:cs typeface="Arial" charset="0"/>
              </a:rPr>
              <a:t>, </a:t>
            </a:r>
            <a:r>
              <a:rPr lang="en-US" sz="1200" u="none" strike="noStrike" kern="1200" dirty="0" smtClean="0">
                <a:solidFill>
                  <a:schemeClr val="tx1"/>
                </a:solidFill>
                <a:effectLst/>
                <a:latin typeface="Arial" charset="0"/>
                <a:ea typeface="+mn-ea"/>
                <a:cs typeface="Arial" charset="0"/>
                <a:hlinkClick r:id="rId4"/>
              </a:rPr>
              <a:t>discrimination</a:t>
            </a:r>
            <a:r>
              <a:rPr lang="en-US" sz="1200" kern="1200" dirty="0" smtClean="0">
                <a:solidFill>
                  <a:schemeClr val="tx1"/>
                </a:solidFill>
                <a:effectLst/>
                <a:latin typeface="Arial" charset="0"/>
                <a:ea typeface="+mn-ea"/>
                <a:cs typeface="Arial" charset="0"/>
              </a:rPr>
              <a:t>, lack of </a:t>
            </a:r>
            <a:r>
              <a:rPr lang="en-US" sz="1200" u="none" strike="noStrike" kern="1200" dirty="0" smtClean="0">
                <a:solidFill>
                  <a:schemeClr val="tx1"/>
                </a:solidFill>
                <a:effectLst/>
                <a:latin typeface="Arial" charset="0"/>
                <a:ea typeface="+mn-ea"/>
                <a:cs typeface="Arial" charset="0"/>
                <a:hlinkClick r:id="rId5"/>
              </a:rPr>
              <a:t>affordable housing</a:t>
            </a:r>
            <a:r>
              <a:rPr lang="en-US" sz="1200" kern="1200" dirty="0" smtClean="0">
                <a:solidFill>
                  <a:schemeClr val="tx1"/>
                </a:solidFill>
                <a:effectLst/>
                <a:latin typeface="Arial" charset="0"/>
                <a:ea typeface="+mn-ea"/>
                <a:cs typeface="Arial" charset="0"/>
              </a:rPr>
              <a:t>, and the impact of </a:t>
            </a:r>
            <a:r>
              <a:rPr lang="en-US" sz="1200" u="none" strike="noStrike" kern="1200" dirty="0" smtClean="0">
                <a:solidFill>
                  <a:schemeClr val="tx1"/>
                </a:solidFill>
                <a:effectLst/>
                <a:latin typeface="Arial" charset="0"/>
                <a:ea typeface="+mn-ea"/>
                <a:cs typeface="Arial" charset="0"/>
                <a:hlinkClick r:id="rId6"/>
              </a:rPr>
              <a:t>colonialism on Indigenous Peoples.</a:t>
            </a:r>
            <a:endParaRPr lang="en-US" sz="1200" kern="1200" dirty="0" smtClean="0">
              <a:solidFill>
                <a:schemeClr val="tx1"/>
              </a:solidFill>
              <a:effectLst/>
              <a:latin typeface="Arial" charset="0"/>
              <a:ea typeface="+mn-ea"/>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mn-ea"/>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u="sng" kern="1200" dirty="0" smtClean="0">
                <a:solidFill>
                  <a:schemeClr val="tx1"/>
                </a:solidFill>
                <a:effectLst/>
                <a:latin typeface="Arial" charset="0"/>
                <a:ea typeface="+mn-ea"/>
                <a:cs typeface="Arial" charset="0"/>
                <a:hlinkClick r:id="rId7"/>
              </a:rPr>
              <a:t>Systems failures</a:t>
            </a:r>
            <a:r>
              <a:rPr lang="en-US" sz="1200" kern="1200" dirty="0" smtClean="0">
                <a:solidFill>
                  <a:schemeClr val="tx1"/>
                </a:solidFill>
                <a:effectLst/>
                <a:latin typeface="Arial" charset="0"/>
                <a:ea typeface="+mn-ea"/>
                <a:cs typeface="Arial" charset="0"/>
              </a:rPr>
              <a:t> occur when other systems of care and support fail, requiring vulnerable people to turn to the homelessness sector, when other mainstream services could have prevented this need. Examples of systems failures include </a:t>
            </a:r>
            <a:r>
              <a:rPr lang="en-US" sz="1200" u="sng" kern="1200" dirty="0" smtClean="0">
                <a:solidFill>
                  <a:schemeClr val="tx1"/>
                </a:solidFill>
                <a:effectLst/>
                <a:latin typeface="Arial" charset="0"/>
                <a:ea typeface="+mn-ea"/>
                <a:cs typeface="Arial" charset="0"/>
                <a:hlinkClick r:id="rId8"/>
              </a:rPr>
              <a:t>difficult transitions from child welfare</a:t>
            </a:r>
            <a:r>
              <a:rPr lang="en-US" sz="1200" kern="1200" dirty="0" smtClean="0">
                <a:solidFill>
                  <a:schemeClr val="tx1"/>
                </a:solidFill>
                <a:effectLst/>
                <a:latin typeface="Arial" charset="0"/>
                <a:ea typeface="+mn-ea"/>
                <a:cs typeface="Arial" charset="0"/>
              </a:rPr>
              <a:t>, </a:t>
            </a:r>
            <a:r>
              <a:rPr lang="en-US" sz="1200" u="sng" kern="1200" dirty="0" smtClean="0">
                <a:solidFill>
                  <a:schemeClr val="tx1"/>
                </a:solidFill>
                <a:effectLst/>
                <a:latin typeface="Arial" charset="0"/>
                <a:ea typeface="+mn-ea"/>
                <a:cs typeface="Arial" charset="0"/>
                <a:hlinkClick r:id="rId9"/>
              </a:rPr>
              <a:t>inadequate discharge planning for people leaving hospitals</a:t>
            </a:r>
            <a:r>
              <a:rPr lang="en-US" sz="1200" kern="1200" dirty="0" smtClean="0">
                <a:solidFill>
                  <a:schemeClr val="tx1"/>
                </a:solidFill>
                <a:effectLst/>
                <a:latin typeface="Arial" charset="0"/>
                <a:ea typeface="+mn-ea"/>
                <a:cs typeface="Arial" charset="0"/>
              </a:rPr>
              <a:t>, and  </a:t>
            </a:r>
            <a:r>
              <a:rPr lang="en-US" sz="1200" u="sng" kern="1200" dirty="0" smtClean="0">
                <a:solidFill>
                  <a:schemeClr val="tx1"/>
                </a:solidFill>
                <a:effectLst/>
                <a:latin typeface="Arial" charset="0"/>
                <a:ea typeface="+mn-ea"/>
                <a:cs typeface="Arial" charset="0"/>
                <a:hlinkClick r:id="rId9"/>
              </a:rPr>
              <a:t>corrections and mental health and addictions facilities.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u="sng" kern="1200" dirty="0" smtClean="0">
              <a:solidFill>
                <a:schemeClr val="tx1"/>
              </a:solidFill>
              <a:effectLst/>
              <a:latin typeface="Arial" charset="0"/>
              <a:ea typeface="+mn-ea"/>
              <a:cs typeface="Arial" charset="0"/>
              <a:hlinkClick r:id="rId9"/>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Arial" charset="0"/>
              </a:rPr>
              <a:t>Personal circumstances of those experiencing homelessness may include: </a:t>
            </a:r>
            <a:r>
              <a:rPr lang="en-US" sz="1200" u="sng" kern="1200" dirty="0" smtClean="0">
                <a:solidFill>
                  <a:schemeClr val="tx1"/>
                </a:solidFill>
                <a:effectLst/>
                <a:latin typeface="Arial" charset="0"/>
                <a:ea typeface="+mn-ea"/>
                <a:cs typeface="Arial" charset="0"/>
                <a:hlinkClick r:id="rId10"/>
              </a:rPr>
              <a:t>traumatic events</a:t>
            </a:r>
            <a:r>
              <a:rPr lang="en-US" sz="1200" kern="1200" dirty="0" smtClean="0">
                <a:solidFill>
                  <a:schemeClr val="tx1"/>
                </a:solidFill>
                <a:effectLst/>
                <a:latin typeface="Arial" charset="0"/>
                <a:ea typeface="+mn-ea"/>
                <a:cs typeface="Arial" charset="0"/>
              </a:rPr>
              <a:t> like</a:t>
            </a:r>
            <a:r>
              <a:rPr lang="en-US" sz="1200" kern="1200" baseline="0" dirty="0" smtClean="0">
                <a:solidFill>
                  <a:schemeClr val="tx1"/>
                </a:solidFill>
                <a:effectLst/>
                <a:latin typeface="Arial" charset="0"/>
                <a:ea typeface="+mn-ea"/>
                <a:cs typeface="Arial" charset="0"/>
              </a:rPr>
              <a:t> a</a:t>
            </a:r>
            <a:r>
              <a:rPr lang="en-US" sz="1200" kern="1200" dirty="0" smtClean="0">
                <a:solidFill>
                  <a:schemeClr val="tx1"/>
                </a:solidFill>
                <a:effectLst/>
                <a:latin typeface="Arial" charset="0"/>
                <a:ea typeface="+mn-ea"/>
                <a:cs typeface="Arial" charset="0"/>
              </a:rPr>
              <a:t> house fire or job loss, personal crisis</a:t>
            </a:r>
            <a:r>
              <a:rPr lang="en-US" sz="1200" kern="1200" baseline="0" dirty="0" smtClean="0">
                <a:solidFill>
                  <a:schemeClr val="tx1"/>
                </a:solidFill>
                <a:effectLst/>
                <a:latin typeface="Arial" charset="0"/>
                <a:ea typeface="+mn-ea"/>
                <a:cs typeface="Arial" charset="0"/>
              </a:rPr>
              <a:t> such as a</a:t>
            </a:r>
            <a:r>
              <a:rPr lang="en-US" sz="1200" kern="1200" dirty="0" smtClean="0">
                <a:solidFill>
                  <a:schemeClr val="tx1"/>
                </a:solidFill>
                <a:effectLst/>
                <a:latin typeface="Arial" charset="0"/>
                <a:ea typeface="+mn-ea"/>
                <a:cs typeface="Arial" charset="0"/>
              </a:rPr>
              <a:t> family break-up or domestic violence, </a:t>
            </a:r>
            <a:r>
              <a:rPr lang="en-US" sz="1200" u="sng" kern="1200" dirty="0" smtClean="0">
                <a:solidFill>
                  <a:schemeClr val="tx1"/>
                </a:solidFill>
                <a:effectLst/>
                <a:latin typeface="Arial" charset="0"/>
                <a:ea typeface="+mn-ea"/>
                <a:cs typeface="Arial" charset="0"/>
                <a:hlinkClick r:id="rId11"/>
              </a:rPr>
              <a:t>mental health </a:t>
            </a:r>
            <a:r>
              <a:rPr lang="en-US" sz="1200" kern="1200" dirty="0" smtClean="0">
                <a:solidFill>
                  <a:schemeClr val="tx1"/>
                </a:solidFill>
                <a:effectLst/>
                <a:latin typeface="Arial" charset="0"/>
                <a:ea typeface="+mn-ea"/>
                <a:cs typeface="Arial" charset="0"/>
              </a:rPr>
              <a:t>and addictions challenges, physical health problems or disabilities,</a:t>
            </a:r>
            <a:r>
              <a:rPr lang="en-US" sz="1200" kern="1200" baseline="0" dirty="0" smtClean="0">
                <a:solidFill>
                  <a:schemeClr val="tx1"/>
                </a:solidFill>
                <a:effectLst/>
                <a:latin typeface="Arial" charset="0"/>
                <a:ea typeface="+mn-ea"/>
                <a:cs typeface="Arial" charset="0"/>
              </a:rPr>
              <a:t> and extreme poverty.</a:t>
            </a:r>
            <a:r>
              <a:rPr lang="en-US" sz="1200" kern="1200" dirty="0" smtClean="0">
                <a:solidFill>
                  <a:schemeClr val="tx1"/>
                </a:solidFill>
                <a:effectLst/>
                <a:latin typeface="Arial" charset="0"/>
                <a:ea typeface="+mn-ea"/>
                <a:cs typeface="Arial" charset="0"/>
              </a:rPr>
              <a:t> </a:t>
            </a:r>
          </a:p>
        </p:txBody>
      </p:sp>
      <p:sp>
        <p:nvSpPr>
          <p:cNvPr id="4096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969B357-8700-42A1-905E-34AE60E87CA5}" type="slidenum">
              <a:rPr lang="en-CA" altLang="en-US" smtClean="0"/>
              <a:pPr/>
              <a:t>11</a:t>
            </a:fld>
            <a:endParaRPr lang="en-CA" altLang="en-US" smtClean="0"/>
          </a:p>
        </p:txBody>
      </p:sp>
    </p:spTree>
    <p:extLst>
      <p:ext uri="{BB962C8B-B14F-4D97-AF65-F5344CB8AC3E}">
        <p14:creationId xmlns:p14="http://schemas.microsoft.com/office/powerpoint/2010/main" val="652116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Arial" charset="0"/>
              </a:rPr>
              <a:t>Indigenous people, those with mental illness and low-income families with children are at greater risk for homelessness, and more likely to live in unsafe, unstable, and unaffordable housing.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Arial" charset="0"/>
              </a:rPr>
              <a:t>The possibility of homelessness has harmful effects on children, and homelessness has lasting impacts on mental and physical health that can lead to illness later in life.</a:t>
            </a:r>
          </a:p>
          <a:p>
            <a:endParaRPr lang="en-US" altLang="en-US" dirty="0" smtClean="0">
              <a:latin typeface="Arial" panose="020B0604020202020204" pitchFamily="34" charset="0"/>
              <a:cs typeface="Arial" panose="020B0604020202020204" pitchFamily="34" charset="0"/>
            </a:endParaRPr>
          </a:p>
          <a:p>
            <a:endParaRPr lang="en-US" altLang="en-US" dirty="0" smtClean="0">
              <a:latin typeface="Arial" panose="020B0604020202020204" pitchFamily="34" charset="0"/>
              <a:cs typeface="Arial" panose="020B0604020202020204" pitchFamily="34" charset="0"/>
            </a:endParaRPr>
          </a:p>
        </p:txBody>
      </p:sp>
      <p:sp>
        <p:nvSpPr>
          <p:cNvPr id="4301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ECED99D-CBDA-49DC-9FBF-B5E19DEA9B4B}" type="slidenum">
              <a:rPr lang="en-CA" altLang="en-US" smtClean="0"/>
              <a:pPr/>
              <a:t>12</a:t>
            </a:fld>
            <a:endParaRPr lang="en-CA" altLang="en-US" smtClean="0"/>
          </a:p>
        </p:txBody>
      </p:sp>
    </p:spTree>
    <p:extLst>
      <p:ext uri="{BB962C8B-B14F-4D97-AF65-F5344CB8AC3E}">
        <p14:creationId xmlns:p14="http://schemas.microsoft.com/office/powerpoint/2010/main" val="3768712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p:spPr>
        <p:txBody>
          <a:bodyPr/>
          <a:lstStyle/>
          <a:p>
            <a:r>
              <a:rPr lang="en-US" sz="1200" kern="1200" dirty="0" smtClean="0">
                <a:solidFill>
                  <a:schemeClr val="tx1"/>
                </a:solidFill>
                <a:effectLst/>
                <a:latin typeface="Arial" charset="0"/>
                <a:ea typeface="+mn-ea"/>
                <a:cs typeface="Arial" charset="0"/>
              </a:rPr>
              <a:t>In the Northwestern Health Unit Catchment Area</a:t>
            </a:r>
          </a:p>
          <a:p>
            <a:pPr lvl="0"/>
            <a:r>
              <a:rPr lang="en-US" sz="1200" kern="1200" dirty="0" smtClean="0">
                <a:solidFill>
                  <a:schemeClr val="tx1"/>
                </a:solidFill>
                <a:effectLst/>
                <a:latin typeface="Arial" charset="0"/>
                <a:ea typeface="+mn-ea"/>
                <a:cs typeface="Arial" charset="0"/>
              </a:rPr>
              <a:t>- 17% of households spend 30% or more of their income on shelter costs</a:t>
            </a:r>
          </a:p>
          <a:p>
            <a:pPr lvl="0"/>
            <a:r>
              <a:rPr lang="en-US" sz="1200" kern="1200" baseline="0" dirty="0" smtClean="0">
                <a:solidFill>
                  <a:schemeClr val="tx1"/>
                </a:solidFill>
                <a:effectLst/>
                <a:latin typeface="Arial" charset="0"/>
                <a:ea typeface="+mn-ea"/>
                <a:cs typeface="Arial" charset="0"/>
              </a:rPr>
              <a:t>- Almost 16</a:t>
            </a:r>
            <a:r>
              <a:rPr lang="en-US" sz="1200" kern="1200" dirty="0" smtClean="0">
                <a:solidFill>
                  <a:schemeClr val="tx1"/>
                </a:solidFill>
                <a:effectLst/>
                <a:latin typeface="Arial" charset="0"/>
                <a:ea typeface="+mn-ea"/>
                <a:cs typeface="Arial" charset="0"/>
              </a:rPr>
              <a:t>% of dwellings</a:t>
            </a:r>
            <a:r>
              <a:rPr lang="en-US" sz="1200" kern="1200" baseline="0" dirty="0" smtClean="0">
                <a:solidFill>
                  <a:schemeClr val="tx1"/>
                </a:solidFill>
                <a:effectLst/>
                <a:latin typeface="Arial" charset="0"/>
                <a:ea typeface="+mn-ea"/>
                <a:cs typeface="Arial" charset="0"/>
              </a:rPr>
              <a:t> are</a:t>
            </a:r>
            <a:r>
              <a:rPr lang="en-US" sz="1200" kern="1200" dirty="0" smtClean="0">
                <a:solidFill>
                  <a:schemeClr val="tx1"/>
                </a:solidFill>
                <a:effectLst/>
                <a:latin typeface="Arial" charset="0"/>
                <a:ea typeface="+mn-ea"/>
                <a:cs typeface="Arial" charset="0"/>
              </a:rPr>
              <a:t> in need of major repairs,</a:t>
            </a:r>
            <a:r>
              <a:rPr lang="en-US" sz="1200" kern="1200" baseline="0" dirty="0" smtClean="0">
                <a:solidFill>
                  <a:schemeClr val="tx1"/>
                </a:solidFill>
                <a:effectLst/>
                <a:latin typeface="Arial" charset="0"/>
                <a:ea typeface="+mn-ea"/>
                <a:cs typeface="Arial" charset="0"/>
              </a:rPr>
              <a:t> while </a:t>
            </a:r>
            <a:r>
              <a:rPr lang="en-US" sz="1200" kern="1200" dirty="0" smtClean="0">
                <a:solidFill>
                  <a:schemeClr val="tx1"/>
                </a:solidFill>
                <a:effectLst/>
                <a:latin typeface="Arial" charset="0"/>
                <a:ea typeface="+mn-ea"/>
                <a:cs typeface="Arial" charset="0"/>
              </a:rPr>
              <a:t>the average for Ontario is 6.1%</a:t>
            </a:r>
          </a:p>
          <a:p>
            <a:pPr lvl="0"/>
            <a:r>
              <a:rPr lang="en-US" sz="1200" kern="1200" dirty="0" smtClean="0">
                <a:solidFill>
                  <a:schemeClr val="tx1"/>
                </a:solidFill>
                <a:effectLst/>
                <a:latin typeface="Arial" charset="0"/>
                <a:ea typeface="+mn-ea"/>
                <a:cs typeface="Arial" charset="0"/>
              </a:rPr>
              <a:t>- And</a:t>
            </a:r>
            <a:r>
              <a:rPr lang="en-US" sz="1200" kern="1200" baseline="0" dirty="0" smtClean="0">
                <a:solidFill>
                  <a:schemeClr val="tx1"/>
                </a:solidFill>
                <a:effectLst/>
                <a:latin typeface="Arial" charset="0"/>
                <a:ea typeface="+mn-ea"/>
                <a:cs typeface="Arial" charset="0"/>
              </a:rPr>
              <a:t> </a:t>
            </a:r>
            <a:r>
              <a:rPr lang="en-US" sz="1200" kern="1200" dirty="0" smtClean="0">
                <a:solidFill>
                  <a:schemeClr val="tx1"/>
                </a:solidFill>
                <a:effectLst/>
                <a:latin typeface="Arial" charset="0"/>
                <a:ea typeface="+mn-ea"/>
                <a:cs typeface="Arial" charset="0"/>
              </a:rPr>
              <a:t>6.4% of dwellings are considered not suitable for living.</a:t>
            </a:r>
          </a:p>
          <a:p>
            <a:endParaRPr lang="en-US" altLang="en-US" dirty="0" smtClean="0">
              <a:latin typeface="Arial" panose="020B0604020202020204" pitchFamily="34" charset="0"/>
              <a:cs typeface="Arial" panose="020B0604020202020204" pitchFamily="34" charset="0"/>
            </a:endParaRPr>
          </a:p>
        </p:txBody>
      </p:sp>
      <p:sp>
        <p:nvSpPr>
          <p:cNvPr id="4301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ECED99D-CBDA-49DC-9FBF-B5E19DEA9B4B}" type="slidenum">
              <a:rPr lang="en-CA" altLang="en-US" smtClean="0"/>
              <a:pPr/>
              <a:t>13</a:t>
            </a:fld>
            <a:endParaRPr lang="en-CA" altLang="en-US" smtClean="0"/>
          </a:p>
        </p:txBody>
      </p:sp>
    </p:spTree>
    <p:extLst>
      <p:ext uri="{BB962C8B-B14F-4D97-AF65-F5344CB8AC3E}">
        <p14:creationId xmlns:p14="http://schemas.microsoft.com/office/powerpoint/2010/main" val="1380607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Arial" charset="0"/>
              </a:rPr>
              <a:t>In the</a:t>
            </a:r>
            <a:r>
              <a:rPr lang="en-US" sz="1200" kern="1200" baseline="0" dirty="0" smtClean="0">
                <a:solidFill>
                  <a:schemeClr val="tx1"/>
                </a:solidFill>
                <a:effectLst/>
                <a:latin typeface="Arial" charset="0"/>
                <a:ea typeface="+mn-ea"/>
                <a:cs typeface="Arial" charset="0"/>
              </a:rPr>
              <a:t> spring of 2018, </a:t>
            </a:r>
            <a:r>
              <a:rPr lang="en-US" sz="1200" kern="1200" dirty="0" smtClean="0">
                <a:solidFill>
                  <a:schemeClr val="tx1"/>
                </a:solidFill>
                <a:effectLst/>
                <a:latin typeface="Arial" charset="0"/>
                <a:ea typeface="+mn-ea"/>
                <a:cs typeface="Arial" charset="0"/>
              </a:rPr>
              <a:t>Homelessness</a:t>
            </a:r>
            <a:r>
              <a:rPr lang="en-US" sz="1200" kern="1200" baseline="0" dirty="0" smtClean="0">
                <a:solidFill>
                  <a:schemeClr val="tx1"/>
                </a:solidFill>
                <a:effectLst/>
                <a:latin typeface="Arial" charset="0"/>
                <a:ea typeface="+mn-ea"/>
                <a:cs typeface="Arial" charset="0"/>
              </a:rPr>
              <a:t> e</a:t>
            </a:r>
            <a:r>
              <a:rPr lang="en-US" sz="1200" kern="1200" dirty="0" smtClean="0">
                <a:solidFill>
                  <a:schemeClr val="tx1"/>
                </a:solidFill>
                <a:effectLst/>
                <a:latin typeface="Arial" charset="0"/>
                <a:ea typeface="+mn-ea"/>
                <a:cs typeface="Arial" charset="0"/>
              </a:rPr>
              <a:t>numerations took place in the Kenora and Rainy River Districts in the communities of Atikokan,</a:t>
            </a:r>
            <a:r>
              <a:rPr lang="en-US" sz="1200" kern="1200" baseline="0" dirty="0" smtClean="0">
                <a:solidFill>
                  <a:schemeClr val="tx1"/>
                </a:solidFill>
                <a:effectLst/>
                <a:latin typeface="Arial" charset="0"/>
                <a:ea typeface="+mn-ea"/>
                <a:cs typeface="Arial" charset="0"/>
              </a:rPr>
              <a:t> </a:t>
            </a:r>
            <a:r>
              <a:rPr lang="en-US" sz="1200" kern="1200" dirty="0" smtClean="0">
                <a:solidFill>
                  <a:schemeClr val="tx1"/>
                </a:solidFill>
                <a:effectLst/>
                <a:latin typeface="Arial" charset="0"/>
                <a:ea typeface="+mn-ea"/>
                <a:cs typeface="Arial" charset="0"/>
              </a:rPr>
              <a:t>Fort Frances, Dryden, Ignace, Kenora, Lac </a:t>
            </a:r>
            <a:r>
              <a:rPr lang="en-US" sz="1200" kern="1200" dirty="0" err="1" smtClean="0">
                <a:solidFill>
                  <a:schemeClr val="tx1"/>
                </a:solidFill>
                <a:effectLst/>
                <a:latin typeface="Arial" charset="0"/>
                <a:ea typeface="+mn-ea"/>
                <a:cs typeface="Arial" charset="0"/>
              </a:rPr>
              <a:t>Seul</a:t>
            </a:r>
            <a:r>
              <a:rPr lang="en-US" sz="1200" kern="1200" dirty="0" smtClean="0">
                <a:solidFill>
                  <a:schemeClr val="tx1"/>
                </a:solidFill>
                <a:effectLst/>
                <a:latin typeface="Arial" charset="0"/>
                <a:ea typeface="+mn-ea"/>
                <a:cs typeface="Arial" charset="0"/>
              </a:rPr>
              <a:t>, Vermilion Bay, Pickle Lake, Red Lake and Sioux Lookout. The Northwestern Health Unit had the opportunity to include some health-related</a:t>
            </a:r>
            <a:r>
              <a:rPr lang="en-US" sz="1200" kern="1200" baseline="0" dirty="0" smtClean="0">
                <a:solidFill>
                  <a:schemeClr val="tx1"/>
                </a:solidFill>
                <a:effectLst/>
                <a:latin typeface="Arial" charset="0"/>
                <a:ea typeface="+mn-ea"/>
                <a:cs typeface="Arial" charset="0"/>
              </a:rPr>
              <a:t> questions in the surveys conducted.  Some key findings from the surveys showed that…</a:t>
            </a:r>
          </a:p>
          <a:p>
            <a:r>
              <a:rPr lang="en-US" sz="1200" dirty="0" smtClean="0"/>
              <a:t>- 504 people were</a:t>
            </a:r>
            <a:r>
              <a:rPr lang="en-US" sz="1200" baseline="0" dirty="0" smtClean="0"/>
              <a:t> </a:t>
            </a:r>
            <a:r>
              <a:rPr lang="en-US" sz="1200" dirty="0" smtClean="0"/>
              <a:t>experiencing homelessness across the Kenora and Rainy River Districts.</a:t>
            </a:r>
          </a:p>
          <a:p>
            <a:r>
              <a:rPr lang="en-US" sz="1200" dirty="0" smtClean="0"/>
              <a:t>- In the Kenora District, 44% of the homeless population said there is not enough room in shelters.  </a:t>
            </a:r>
          </a:p>
          <a:p>
            <a:r>
              <a:rPr lang="en-US" sz="1200" dirty="0" smtClean="0"/>
              <a:t>- And</a:t>
            </a:r>
            <a:r>
              <a:rPr lang="en-US" sz="1200" baseline="0" dirty="0" smtClean="0"/>
              <a:t> i</a:t>
            </a:r>
            <a:r>
              <a:rPr lang="en-US" sz="1200" dirty="0" smtClean="0"/>
              <a:t>n the Rainy River District, nearly</a:t>
            </a:r>
            <a:r>
              <a:rPr lang="en-US" sz="1200" baseline="0" dirty="0" smtClean="0"/>
              <a:t> 30</a:t>
            </a:r>
            <a:r>
              <a:rPr lang="en-US" sz="1200" dirty="0" smtClean="0"/>
              <a:t>% do not know where shelters are.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mn-ea"/>
              <a:cs typeface="Arial" charset="0"/>
            </a:endParaRPr>
          </a:p>
          <a:p>
            <a:endParaRPr lang="en-US" altLang="en-US" dirty="0" smtClean="0">
              <a:latin typeface="Arial" panose="020B0604020202020204" pitchFamily="34" charset="0"/>
              <a:cs typeface="Arial" panose="020B0604020202020204" pitchFamily="34" charset="0"/>
            </a:endParaRPr>
          </a:p>
        </p:txBody>
      </p:sp>
      <p:sp>
        <p:nvSpPr>
          <p:cNvPr id="4301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ECED99D-CBDA-49DC-9FBF-B5E19DEA9B4B}" type="slidenum">
              <a:rPr lang="en-CA" altLang="en-US" smtClean="0"/>
              <a:pPr/>
              <a:t>14</a:t>
            </a:fld>
            <a:endParaRPr lang="en-CA" altLang="en-US" smtClean="0"/>
          </a:p>
        </p:txBody>
      </p:sp>
    </p:spTree>
    <p:extLst>
      <p:ext uri="{BB962C8B-B14F-4D97-AF65-F5344CB8AC3E}">
        <p14:creationId xmlns:p14="http://schemas.microsoft.com/office/powerpoint/2010/main" val="31285142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p:spPr>
        <p:txBody>
          <a:bodyPr/>
          <a:lstStyle/>
          <a:p>
            <a:r>
              <a:rPr lang="en-US" altLang="en-US" dirty="0" smtClean="0">
                <a:latin typeface="Arial" panose="020B0604020202020204" pitchFamily="34" charset="0"/>
                <a:cs typeface="Arial" panose="020B0604020202020204" pitchFamily="34" charset="0"/>
              </a:rPr>
              <a:t>In addition, the results showed that:</a:t>
            </a:r>
          </a:p>
          <a:p>
            <a:r>
              <a:rPr lang="en-US" sz="1200" dirty="0" smtClean="0"/>
              <a:t>- 37.4% do not know what health or other community services are available to them; and</a:t>
            </a:r>
          </a:p>
          <a:p>
            <a:r>
              <a:rPr lang="en-US" sz="1200" dirty="0" smtClean="0"/>
              <a:t>- 54.3% get information about health and community services available to them through word of mouth and 45.3% via other service providers </a:t>
            </a:r>
          </a:p>
          <a:p>
            <a:endParaRPr lang="en-US" altLang="en-US" dirty="0" smtClean="0">
              <a:latin typeface="Arial" panose="020B0604020202020204" pitchFamily="34" charset="0"/>
              <a:cs typeface="Arial" panose="020B0604020202020204" pitchFamily="34" charset="0"/>
            </a:endParaRPr>
          </a:p>
        </p:txBody>
      </p:sp>
      <p:sp>
        <p:nvSpPr>
          <p:cNvPr id="4301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ECED99D-CBDA-49DC-9FBF-B5E19DEA9B4B}" type="slidenum">
              <a:rPr lang="en-CA" altLang="en-US" smtClean="0"/>
              <a:pPr/>
              <a:t>15</a:t>
            </a:fld>
            <a:endParaRPr lang="en-CA" altLang="en-US" smtClean="0"/>
          </a:p>
        </p:txBody>
      </p:sp>
    </p:spTree>
    <p:extLst>
      <p:ext uri="{BB962C8B-B14F-4D97-AF65-F5344CB8AC3E}">
        <p14:creationId xmlns:p14="http://schemas.microsoft.com/office/powerpoint/2010/main" val="3450958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p:spPr>
        <p:txBody>
          <a:bodyPr/>
          <a:lstStyle/>
          <a:p>
            <a:r>
              <a:rPr lang="en-US" altLang="en-US" dirty="0" smtClean="0">
                <a:latin typeface="Arial" panose="020B0604020202020204" pitchFamily="34" charset="0"/>
                <a:cs typeface="Arial" panose="020B0604020202020204" pitchFamily="34" charset="0"/>
              </a:rPr>
              <a:t>It was</a:t>
            </a:r>
            <a:r>
              <a:rPr lang="en-US" altLang="en-US" baseline="0" dirty="0" smtClean="0">
                <a:latin typeface="Arial" panose="020B0604020202020204" pitchFamily="34" charset="0"/>
                <a:cs typeface="Arial" panose="020B0604020202020204" pitchFamily="34" charset="0"/>
              </a:rPr>
              <a:t> found</a:t>
            </a:r>
            <a:r>
              <a:rPr lang="en-US" altLang="en-US" dirty="0" smtClean="0">
                <a:latin typeface="Arial" panose="020B0604020202020204" pitchFamily="34" charset="0"/>
                <a:cs typeface="Arial" panose="020B0604020202020204" pitchFamily="34" charset="0"/>
              </a:rPr>
              <a:t> that:</a:t>
            </a:r>
          </a:p>
          <a:p>
            <a:pPr lvl="0"/>
            <a:r>
              <a:rPr lang="en-US" sz="1200" dirty="0" smtClean="0"/>
              <a:t>- Almost</a:t>
            </a:r>
            <a:r>
              <a:rPr lang="en-US" sz="1200" baseline="0" dirty="0" smtClean="0"/>
              <a:t> 40</a:t>
            </a:r>
            <a:r>
              <a:rPr lang="en-US" sz="1200" dirty="0" smtClean="0"/>
              <a:t>% of the homeless population has access to a mobile device;</a:t>
            </a:r>
            <a:r>
              <a:rPr lang="en-US" sz="1200" baseline="0" dirty="0" smtClean="0"/>
              <a:t> </a:t>
            </a:r>
            <a:endParaRPr lang="en-US" sz="1200" dirty="0" smtClean="0"/>
          </a:p>
          <a:p>
            <a:pPr marL="171450" lvl="0" indent="-171450">
              <a:buFontTx/>
              <a:buChar char="-"/>
            </a:pPr>
            <a:r>
              <a:rPr lang="en-US" sz="1200" dirty="0" smtClean="0"/>
              <a:t>70.3% uses social media; </a:t>
            </a:r>
          </a:p>
          <a:p>
            <a:pPr marL="171450" lvl="0" indent="-171450">
              <a:buFontTx/>
              <a:buChar char="-"/>
            </a:pPr>
            <a:r>
              <a:rPr lang="en-US" sz="1200" dirty="0" smtClean="0"/>
              <a:t>and</a:t>
            </a:r>
            <a:r>
              <a:rPr lang="en-US" sz="1200" baseline="0" dirty="0" smtClean="0"/>
              <a:t> </a:t>
            </a:r>
            <a:r>
              <a:rPr lang="en-US" sz="1200" dirty="0" smtClean="0"/>
              <a:t>of this population, 97.9% use Facebook.</a:t>
            </a:r>
          </a:p>
          <a:p>
            <a:r>
              <a:rPr lang="en-US" altLang="en-US" dirty="0" smtClean="0">
                <a:latin typeface="Arial" panose="020B0604020202020204" pitchFamily="34" charset="0"/>
                <a:cs typeface="Arial" panose="020B0604020202020204" pitchFamily="34" charset="0"/>
              </a:rPr>
              <a:t>The results from the enumerations</a:t>
            </a:r>
            <a:r>
              <a:rPr lang="en-US" altLang="en-US" baseline="0" dirty="0" smtClean="0">
                <a:latin typeface="Arial" panose="020B0604020202020204" pitchFamily="34" charset="0"/>
                <a:cs typeface="Arial" panose="020B0604020202020204" pitchFamily="34" charset="0"/>
              </a:rPr>
              <a:t> will be useful in planning the work we do with community partners to address homelessness and its resulting negative impacts. </a:t>
            </a:r>
            <a:endParaRPr lang="en-US" altLang="en-US" dirty="0" smtClean="0">
              <a:latin typeface="Arial" panose="020B0604020202020204" pitchFamily="34" charset="0"/>
              <a:cs typeface="Arial" panose="020B0604020202020204" pitchFamily="34" charset="0"/>
            </a:endParaRPr>
          </a:p>
        </p:txBody>
      </p:sp>
      <p:sp>
        <p:nvSpPr>
          <p:cNvPr id="4301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ECED99D-CBDA-49DC-9FBF-B5E19DEA9B4B}" type="slidenum">
              <a:rPr lang="en-CA" altLang="en-US" smtClean="0"/>
              <a:pPr/>
              <a:t>16</a:t>
            </a:fld>
            <a:endParaRPr lang="en-CA" altLang="en-US" smtClean="0"/>
          </a:p>
        </p:txBody>
      </p:sp>
    </p:spTree>
    <p:extLst>
      <p:ext uri="{BB962C8B-B14F-4D97-AF65-F5344CB8AC3E}">
        <p14:creationId xmlns:p14="http://schemas.microsoft.com/office/powerpoint/2010/main" val="1605209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p:spPr>
        <p:txBody>
          <a:bodyPr/>
          <a:lstStyle/>
          <a:p>
            <a:r>
              <a:rPr lang="en-US" sz="1200" kern="1200" dirty="0" smtClean="0">
                <a:solidFill>
                  <a:schemeClr val="tx1"/>
                </a:solidFill>
                <a:effectLst/>
                <a:latin typeface="Arial" charset="0"/>
                <a:ea typeface="+mn-ea"/>
                <a:cs typeface="Arial" charset="0"/>
              </a:rPr>
              <a:t>Historically,</a:t>
            </a:r>
            <a:r>
              <a:rPr lang="en-US" sz="1200" u="none" strike="noStrike" kern="1200" dirty="0" smtClean="0">
                <a:solidFill>
                  <a:schemeClr val="tx1"/>
                </a:solidFill>
                <a:effectLst/>
                <a:latin typeface="Arial" charset="0"/>
                <a:ea typeface="+mn-ea"/>
                <a:cs typeface="Arial" charset="0"/>
                <a:hlinkClick r:id="rId3"/>
              </a:rPr>
              <a:t> emergency services</a:t>
            </a:r>
            <a:r>
              <a:rPr lang="en-US" sz="1200" kern="1200" dirty="0" smtClean="0">
                <a:solidFill>
                  <a:schemeClr val="tx1"/>
                </a:solidFill>
                <a:effectLst/>
                <a:latin typeface="Arial" charset="0"/>
                <a:ea typeface="+mn-ea"/>
                <a:cs typeface="Arial" charset="0"/>
              </a:rPr>
              <a:t> such</a:t>
            </a:r>
            <a:r>
              <a:rPr lang="en-US" sz="1200" kern="1200" baseline="0" dirty="0" smtClean="0">
                <a:solidFill>
                  <a:schemeClr val="tx1"/>
                </a:solidFill>
                <a:effectLst/>
                <a:latin typeface="Arial" charset="0"/>
                <a:ea typeface="+mn-ea"/>
                <a:cs typeface="Arial" charset="0"/>
              </a:rPr>
              <a:t> as</a:t>
            </a:r>
            <a:r>
              <a:rPr lang="en-US" sz="1200" kern="1200" dirty="0" smtClean="0">
                <a:solidFill>
                  <a:schemeClr val="tx1"/>
                </a:solidFill>
                <a:effectLst/>
                <a:latin typeface="Arial" charset="0"/>
                <a:ea typeface="+mn-ea"/>
                <a:cs typeface="Arial" charset="0"/>
              </a:rPr>
              <a:t> soup kitchens and shelters, have been the dominant response to homelessness. While these services are important in helping meet people’s immediate needs, it does not have the effect of reducing and ending homelessness. In fact, these responses can trap people in homelessness and make it very difficult to become safely and securely housed.  </a:t>
            </a:r>
          </a:p>
          <a:p>
            <a:r>
              <a:rPr lang="en-US" sz="1200" kern="1200" dirty="0" smtClean="0">
                <a:solidFill>
                  <a:schemeClr val="tx1"/>
                </a:solidFill>
                <a:effectLst/>
                <a:latin typeface="Arial" charset="0"/>
                <a:ea typeface="+mn-ea"/>
                <a:cs typeface="Arial" charset="0"/>
              </a:rPr>
              <a:t>Ultimately, prevention efforts are key in ending homelessness.</a:t>
            </a:r>
          </a:p>
          <a:p>
            <a:pPr marL="0" indent="0">
              <a:buFontTx/>
              <a:buNone/>
              <a:defRPr/>
            </a:pPr>
            <a:r>
              <a:rPr lang="en-US" sz="1400" dirty="0" smtClean="0"/>
              <a:t>Homelessness prevention requires:  </a:t>
            </a:r>
            <a:endParaRPr lang="en-US" sz="800" dirty="0" smtClean="0"/>
          </a:p>
          <a:p>
            <a:pPr>
              <a:defRPr/>
            </a:pPr>
            <a:r>
              <a:rPr lang="en-US" sz="1200" dirty="0" smtClean="0"/>
              <a:t>-Policies and strategies at the structural and systemic levels </a:t>
            </a:r>
            <a:r>
              <a:rPr lang="en-US" altLang="en-US" sz="1200" dirty="0" smtClean="0">
                <a:sym typeface="Wingdings" panose="05000000000000000000" pitchFamily="2" charset="2"/>
              </a:rPr>
              <a:t>that reduce the chances of homelessness</a:t>
            </a:r>
            <a:endParaRPr lang="en-US" sz="1200" dirty="0" smtClean="0"/>
          </a:p>
          <a:p>
            <a:pPr>
              <a:defRPr/>
            </a:pPr>
            <a:r>
              <a:rPr lang="en-US" sz="1200" dirty="0" smtClean="0"/>
              <a:t>-Early interventions that address individual and situational factors</a:t>
            </a:r>
            <a:endParaRPr lang="en-US" altLang="en-US" sz="1200" dirty="0" smtClean="0">
              <a:sym typeface="Wingdings" panose="05000000000000000000" pitchFamily="2" charset="2"/>
            </a:endParaRPr>
          </a:p>
          <a:p>
            <a:pPr>
              <a:defRPr/>
            </a:pPr>
            <a:r>
              <a:rPr lang="en-US" altLang="en-US" sz="1200" dirty="0" smtClean="0">
                <a:sym typeface="Wingdings" panose="05000000000000000000" pitchFamily="2" charset="2"/>
              </a:rPr>
              <a:t>-Reducing the risk of reoccurrence of homelessness </a:t>
            </a:r>
          </a:p>
          <a:p>
            <a:pPr>
              <a:defRPr/>
            </a:pPr>
            <a:r>
              <a:rPr lang="en-US" altLang="en-US" sz="1200" dirty="0" smtClean="0">
                <a:sym typeface="Wingdings" panose="05000000000000000000" pitchFamily="2" charset="2"/>
              </a:rPr>
              <a:t>-Ensuring the resources needed to stabilize housing, integration and social inclusion</a:t>
            </a:r>
          </a:p>
          <a:p>
            <a:endParaRPr lang="en-US" sz="1200" kern="1200" dirty="0" smtClean="0">
              <a:solidFill>
                <a:schemeClr val="tx1"/>
              </a:solidFill>
              <a:effectLst/>
              <a:latin typeface="Arial" charset="0"/>
              <a:ea typeface="+mn-ea"/>
              <a:cs typeface="Arial" charset="0"/>
            </a:endParaRPr>
          </a:p>
          <a:p>
            <a:endParaRPr lang="en-US" altLang="en-US" dirty="0" smtClean="0">
              <a:latin typeface="Arial" panose="020B0604020202020204" pitchFamily="34" charset="0"/>
              <a:cs typeface="Arial" panose="020B0604020202020204" pitchFamily="34" charset="0"/>
            </a:endParaRPr>
          </a:p>
        </p:txBody>
      </p:sp>
      <p:sp>
        <p:nvSpPr>
          <p:cNvPr id="4506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FD57606-DDD9-4BBE-B505-53866878FC62}" type="slidenum">
              <a:rPr lang="en-CA" altLang="en-US" smtClean="0"/>
              <a:pPr/>
              <a:t>17</a:t>
            </a:fld>
            <a:endParaRPr lang="en-CA" altLang="en-US" smtClean="0"/>
          </a:p>
        </p:txBody>
      </p:sp>
    </p:spTree>
    <p:extLst>
      <p:ext uri="{BB962C8B-B14F-4D97-AF65-F5344CB8AC3E}">
        <p14:creationId xmlns:p14="http://schemas.microsoft.com/office/powerpoint/2010/main" val="31839145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p:spPr>
        <p:txBody>
          <a:bodyPr/>
          <a:lstStyle/>
          <a:p>
            <a:r>
              <a:rPr lang="en-US" sz="1200" b="0" i="0" u="none" strike="noStrike" kern="1200" baseline="0" dirty="0" smtClean="0">
                <a:solidFill>
                  <a:schemeClr val="tx1"/>
                </a:solidFill>
                <a:latin typeface="Arial" charset="0"/>
                <a:ea typeface="+mn-ea"/>
                <a:cs typeface="Arial" charset="0"/>
              </a:rPr>
              <a:t>Homelessness occurs as a result of a combination of structural, systematic, and individual/ relational factors. Addressing the multiple causes of homelessness through a coordinated effort will improve housing stability and reduce the risk of homelessness overall. </a:t>
            </a:r>
          </a:p>
          <a:p>
            <a:r>
              <a:rPr lang="en-US" sz="1200" b="0" i="0" u="none" strike="noStrike" kern="1200" baseline="0" dirty="0" smtClean="0">
                <a:solidFill>
                  <a:schemeClr val="tx1"/>
                </a:solidFill>
                <a:latin typeface="Arial" charset="0"/>
                <a:ea typeface="+mn-ea"/>
                <a:cs typeface="Arial" charset="0"/>
              </a:rPr>
              <a:t>Housing, social services, health, and employment sectors all have a role to play in preventing homelessness. </a:t>
            </a:r>
          </a:p>
          <a:p>
            <a:r>
              <a:rPr lang="en-US" sz="1200" b="0" i="0" u="none" strike="noStrike" kern="1200" baseline="0" dirty="0" smtClean="0">
                <a:solidFill>
                  <a:schemeClr val="tx1"/>
                </a:solidFill>
                <a:latin typeface="Arial" charset="0"/>
                <a:ea typeface="+mn-ea"/>
                <a:cs typeface="Arial" charset="0"/>
              </a:rPr>
              <a:t>Preventing homelessness cannot and should not be the sole responsibility of the homelessness sector.</a:t>
            </a:r>
          </a:p>
          <a:p>
            <a:r>
              <a:rPr lang="en-US" altLang="en-US" sz="1200" b="0" i="0" u="none" strike="noStrike" kern="1200" baseline="0" dirty="0" smtClean="0">
                <a:solidFill>
                  <a:schemeClr val="tx1"/>
                </a:solidFill>
                <a:latin typeface="Arial" charset="0"/>
                <a:ea typeface="+mn-ea"/>
                <a:cs typeface="Arial" charset="0"/>
              </a:rPr>
              <a:t>Structural prevention includes increasing affordable housing stock, anti-</a:t>
            </a:r>
            <a:r>
              <a:rPr lang="en-US" altLang="en-US" sz="1200" b="0" i="0" u="none" strike="noStrike" kern="1200" baseline="0" dirty="0" err="1" smtClean="0">
                <a:solidFill>
                  <a:schemeClr val="tx1"/>
                </a:solidFill>
                <a:latin typeface="Arial" charset="0"/>
                <a:ea typeface="+mn-ea"/>
                <a:cs typeface="Arial" charset="0"/>
              </a:rPr>
              <a:t>descrimination</a:t>
            </a:r>
            <a:r>
              <a:rPr lang="en-US" altLang="en-US" sz="1200" b="0" i="0" u="none" strike="noStrike" kern="1200" baseline="0" dirty="0" smtClean="0">
                <a:solidFill>
                  <a:schemeClr val="tx1"/>
                </a:solidFill>
                <a:latin typeface="Arial" charset="0"/>
                <a:ea typeface="+mn-ea"/>
                <a:cs typeface="Arial" charset="0"/>
              </a:rPr>
              <a:t> policy, poverty reduction strategies and income supports.</a:t>
            </a:r>
          </a:p>
          <a:p>
            <a:r>
              <a:rPr lang="en-US" altLang="en-US" sz="1200" b="0" i="0" u="none" strike="noStrike" kern="1200" baseline="0" dirty="0" smtClean="0">
                <a:solidFill>
                  <a:schemeClr val="tx1"/>
                </a:solidFill>
                <a:latin typeface="Arial" charset="0"/>
                <a:ea typeface="+mn-ea"/>
                <a:cs typeface="Arial" charset="0"/>
              </a:rPr>
              <a:t>Systems prevention ensures supports such as transportation, translation, disability and navigation services.</a:t>
            </a:r>
          </a:p>
          <a:p>
            <a:r>
              <a:rPr lang="en-US" altLang="en-US" sz="1200" b="0" i="0" u="none" strike="noStrike" kern="1200" baseline="0" dirty="0" smtClean="0">
                <a:solidFill>
                  <a:schemeClr val="tx1"/>
                </a:solidFill>
                <a:latin typeface="Arial" charset="0"/>
                <a:ea typeface="+mn-ea"/>
                <a:cs typeface="Arial" charset="0"/>
              </a:rPr>
              <a:t>Early intervention can involve family mediation, shelter diversion and case management.</a:t>
            </a:r>
          </a:p>
          <a:p>
            <a:r>
              <a:rPr lang="en-US" altLang="en-US" sz="1200" b="0" i="0" u="none" strike="noStrike" kern="1200" baseline="0" dirty="0" smtClean="0">
                <a:solidFill>
                  <a:schemeClr val="tx1"/>
                </a:solidFill>
                <a:latin typeface="Arial" charset="0"/>
                <a:ea typeface="+mn-ea"/>
                <a:cs typeface="Arial" charset="0"/>
              </a:rPr>
              <a:t>Evictions prevention includes landlord and tenant legislation, rent supplements, emergency funds, and legal advice and representation.</a:t>
            </a:r>
          </a:p>
          <a:p>
            <a:r>
              <a:rPr lang="en-US" altLang="en-US" sz="1200" b="0" i="0" u="none" strike="noStrike" kern="1200" baseline="0" dirty="0" smtClean="0">
                <a:solidFill>
                  <a:schemeClr val="tx1"/>
                </a:solidFill>
                <a:latin typeface="Arial" charset="0"/>
                <a:ea typeface="+mn-ea"/>
                <a:cs typeface="Arial" charset="0"/>
              </a:rPr>
              <a:t>Housing stability is ensured through help obtaining and retaining housing, supports for health and well-being, education, employment, and social inclusion. </a:t>
            </a:r>
            <a:endParaRPr lang="en-US" altLang="en-US" dirty="0" smtClean="0">
              <a:latin typeface="Arial" panose="020B0604020202020204" pitchFamily="34" charset="0"/>
              <a:cs typeface="Arial" panose="020B0604020202020204" pitchFamily="34" charset="0"/>
            </a:endParaRPr>
          </a:p>
        </p:txBody>
      </p:sp>
      <p:sp>
        <p:nvSpPr>
          <p:cNvPr id="4506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FD57606-DDD9-4BBE-B505-53866878FC62}" type="slidenum">
              <a:rPr lang="en-CA" altLang="en-US" smtClean="0"/>
              <a:pPr/>
              <a:t>18</a:t>
            </a:fld>
            <a:endParaRPr lang="en-CA" altLang="en-US" smtClean="0"/>
          </a:p>
        </p:txBody>
      </p:sp>
    </p:spTree>
    <p:extLst>
      <p:ext uri="{BB962C8B-B14F-4D97-AF65-F5344CB8AC3E}">
        <p14:creationId xmlns:p14="http://schemas.microsoft.com/office/powerpoint/2010/main" val="20145944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p:spPr>
        <p:txBody>
          <a:bodyPr/>
          <a:lstStyle/>
          <a:p>
            <a:r>
              <a:rPr lang="en-US" altLang="en-US" dirty="0" smtClean="0">
                <a:latin typeface="Arial" panose="020B0604020202020204" pitchFamily="34" charset="0"/>
                <a:cs typeface="Calibri" panose="020F0502020204030204" pitchFamily="34" charset="0"/>
              </a:rPr>
              <a:t>In our region:</a:t>
            </a:r>
          </a:p>
          <a:p>
            <a:r>
              <a:rPr lang="en-US" sz="1200" dirty="0" smtClean="0"/>
              <a:t>The federal, provincial and municipal governments fund local housing initiatives. </a:t>
            </a:r>
          </a:p>
          <a:p>
            <a:r>
              <a:rPr lang="en-US" sz="1200" dirty="0" smtClean="0"/>
              <a:t>These include affordable units, rent supplements, housing repairs, and ownership grants. </a:t>
            </a:r>
          </a:p>
          <a:p>
            <a:r>
              <a:rPr lang="en-US" sz="1200" dirty="0" smtClean="0"/>
              <a:t>The federal government also contributes to Indigenous housing, on and off reserves.</a:t>
            </a:r>
            <a:endParaRPr lang="en-US" altLang="en-US" sz="1200" dirty="0" smtClean="0">
              <a:sym typeface="Wingdings" panose="05000000000000000000" pitchFamily="2" charset="2"/>
            </a:endParaRPr>
          </a:p>
          <a:p>
            <a:endParaRPr lang="en-US" altLang="en-US" dirty="0" smtClean="0">
              <a:latin typeface="Arial" panose="020B0604020202020204" pitchFamily="34" charset="0"/>
              <a:cs typeface="Calibri" panose="020F0502020204030204" pitchFamily="34" charset="0"/>
            </a:endParaRPr>
          </a:p>
        </p:txBody>
      </p:sp>
      <p:sp>
        <p:nvSpPr>
          <p:cNvPr id="4710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5813163-72EA-4033-9370-B86308F56E9A}" type="slidenum">
              <a:rPr lang="en-CA" altLang="en-US" smtClean="0"/>
              <a:pPr/>
              <a:t>19</a:t>
            </a:fld>
            <a:endParaRPr lang="en-CA" altLang="en-US" smtClean="0"/>
          </a:p>
        </p:txBody>
      </p:sp>
    </p:spTree>
    <p:extLst>
      <p:ext uri="{BB962C8B-B14F-4D97-AF65-F5344CB8AC3E}">
        <p14:creationId xmlns:p14="http://schemas.microsoft.com/office/powerpoint/2010/main" val="513021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p:spPr>
        <p:txBody>
          <a:bodyPr/>
          <a:lstStyle/>
          <a:p>
            <a:r>
              <a:rPr lang="en-US" altLang="en-US" dirty="0" smtClean="0">
                <a:latin typeface="Arial" panose="020B0604020202020204" pitchFamily="34" charset="0"/>
                <a:cs typeface="Arial" panose="020B0604020202020204" pitchFamily="34" charset="0"/>
              </a:rPr>
              <a:t>This presentation on housing</a:t>
            </a:r>
            <a:r>
              <a:rPr lang="en-US" altLang="en-US" baseline="0" dirty="0" smtClean="0">
                <a:latin typeface="Arial" panose="020B0604020202020204" pitchFamily="34" charset="0"/>
                <a:cs typeface="Arial" panose="020B0604020202020204" pitchFamily="34" charset="0"/>
              </a:rPr>
              <a:t> and homelessness</a:t>
            </a:r>
            <a:r>
              <a:rPr lang="en-US" altLang="en-US" dirty="0" smtClean="0">
                <a:latin typeface="Arial" panose="020B0604020202020204" pitchFamily="34" charset="0"/>
                <a:cs typeface="Arial" panose="020B0604020202020204" pitchFamily="34" charset="0"/>
              </a:rPr>
              <a:t> is the 5th of 7 modules developed to increase staff knowledge about the topics highlighted in the Health Equity Matters campaign. </a:t>
            </a:r>
          </a:p>
          <a:p>
            <a:endParaRPr lang="en-US" altLang="en-US" dirty="0" smtClean="0">
              <a:latin typeface="Arial" panose="020B0604020202020204" pitchFamily="34" charset="0"/>
              <a:cs typeface="Arial" panose="020B0604020202020204" pitchFamily="34" charset="0"/>
            </a:endParaRPr>
          </a:p>
        </p:txBody>
      </p:sp>
      <p:sp>
        <p:nvSpPr>
          <p:cNvPr id="1843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CAD9DA0-E830-4864-9D32-9D34F484BF04}" type="slidenum">
              <a:rPr lang="en-CA" altLang="en-US" smtClean="0"/>
              <a:pPr/>
              <a:t>2</a:t>
            </a:fld>
            <a:endParaRPr lang="en-CA" altLang="en-US" smtClean="0"/>
          </a:p>
        </p:txBody>
      </p:sp>
    </p:spTree>
    <p:extLst>
      <p:ext uri="{BB962C8B-B14F-4D97-AF65-F5344CB8AC3E}">
        <p14:creationId xmlns:p14="http://schemas.microsoft.com/office/powerpoint/2010/main" val="2176914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p:spPr>
        <p:txBody>
          <a:bodyPr/>
          <a:lstStyle/>
          <a:p>
            <a:r>
              <a:rPr lang="en-US" sz="1200" b="0" i="0" kern="1200" dirty="0" smtClean="0">
                <a:solidFill>
                  <a:schemeClr val="tx1"/>
                </a:solidFill>
                <a:effectLst/>
                <a:latin typeface="Arial" charset="0"/>
                <a:ea typeface="+mn-ea"/>
                <a:cs typeface="Arial" charset="0"/>
              </a:rPr>
              <a:t>Across all three governments, approximately $5 billion was spent on housing and homelessness services in Ontario in 2017-18. </a:t>
            </a:r>
          </a:p>
          <a:p>
            <a:r>
              <a:rPr lang="en-US" sz="1200" b="0" i="0" kern="1200" dirty="0" smtClean="0">
                <a:solidFill>
                  <a:schemeClr val="tx1"/>
                </a:solidFill>
                <a:effectLst/>
                <a:latin typeface="Arial" charset="0"/>
                <a:ea typeface="+mn-ea"/>
                <a:cs typeface="Arial" charset="0"/>
              </a:rPr>
              <a:t>Municipalities are the biggest contributors to community housing, with support from the federal government and the province. </a:t>
            </a:r>
          </a:p>
          <a:p>
            <a:r>
              <a:rPr lang="en-US" sz="1200" b="0" i="0" kern="1200" dirty="0" smtClean="0">
                <a:solidFill>
                  <a:schemeClr val="tx1"/>
                </a:solidFill>
                <a:effectLst/>
                <a:latin typeface="Arial" charset="0"/>
                <a:ea typeface="+mn-ea"/>
                <a:cs typeface="Arial" charset="0"/>
              </a:rPr>
              <a:t>The province is the primary funder of homelessness services, with some municipalities making a large contribution and some communities receiving federal funding as well. </a:t>
            </a:r>
          </a:p>
          <a:p>
            <a:r>
              <a:rPr lang="en-US" sz="1200" b="0" i="0" kern="1200" dirty="0" smtClean="0">
                <a:solidFill>
                  <a:schemeClr val="tx1"/>
                </a:solidFill>
                <a:effectLst/>
                <a:latin typeface="Arial" charset="0"/>
                <a:ea typeface="+mn-ea"/>
                <a:cs typeface="Arial" charset="0"/>
              </a:rPr>
              <a:t>The province is also the primary funder of supportive housing programs, which combines subsidized housing with support services.</a:t>
            </a:r>
          </a:p>
          <a:p>
            <a:r>
              <a:rPr lang="en-US" sz="1200" b="0" i="0" kern="1200" dirty="0" smtClean="0">
                <a:solidFill>
                  <a:schemeClr val="tx1"/>
                </a:solidFill>
                <a:effectLst/>
                <a:latin typeface="Arial" charset="0"/>
                <a:ea typeface="+mn-ea"/>
                <a:cs typeface="Arial" charset="0"/>
              </a:rPr>
              <a:t>Spending varies from year to year, but overall the province is the largest contributor to housing and homelessness spending in Ontario.</a:t>
            </a:r>
          </a:p>
          <a:p>
            <a:endParaRPr lang="en-US" altLang="en-US" dirty="0" smtClean="0">
              <a:latin typeface="Arial" panose="020B0604020202020204" pitchFamily="34" charset="0"/>
              <a:cs typeface="Calibri" panose="020F0502020204030204" pitchFamily="34" charset="0"/>
            </a:endParaRPr>
          </a:p>
        </p:txBody>
      </p:sp>
      <p:sp>
        <p:nvSpPr>
          <p:cNvPr id="4710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5813163-72EA-4033-9370-B86308F56E9A}" type="slidenum">
              <a:rPr lang="en-CA" altLang="en-US" smtClean="0"/>
              <a:pPr/>
              <a:t>20</a:t>
            </a:fld>
            <a:endParaRPr lang="en-CA" altLang="en-US" smtClean="0"/>
          </a:p>
        </p:txBody>
      </p:sp>
    </p:spTree>
    <p:extLst>
      <p:ext uri="{BB962C8B-B14F-4D97-AF65-F5344CB8AC3E}">
        <p14:creationId xmlns:p14="http://schemas.microsoft.com/office/powerpoint/2010/main" val="26922293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p:spPr>
        <p:txBody>
          <a:bodyPr/>
          <a:lstStyle/>
          <a:p>
            <a:r>
              <a:rPr lang="en-US" sz="1200" b="0" i="0" kern="1200" dirty="0" smtClean="0">
                <a:solidFill>
                  <a:schemeClr val="tx1"/>
                </a:solidFill>
                <a:effectLst/>
                <a:latin typeface="Arial" charset="0"/>
                <a:ea typeface="+mn-ea"/>
                <a:cs typeface="Arial" charset="0"/>
              </a:rPr>
              <a:t>In</a:t>
            </a:r>
            <a:r>
              <a:rPr lang="en-US" sz="1200" b="0" i="0" kern="1200" baseline="0" dirty="0" smtClean="0">
                <a:solidFill>
                  <a:schemeClr val="tx1"/>
                </a:solidFill>
                <a:effectLst/>
                <a:latin typeface="Arial" charset="0"/>
                <a:ea typeface="+mn-ea"/>
                <a:cs typeface="Arial" charset="0"/>
              </a:rPr>
              <a:t> June 2018, </a:t>
            </a:r>
            <a:r>
              <a:rPr lang="en-US" sz="1200" b="0" i="0" kern="1200" dirty="0" smtClean="0">
                <a:solidFill>
                  <a:schemeClr val="tx1"/>
                </a:solidFill>
                <a:effectLst/>
                <a:latin typeface="Arial" charset="0"/>
                <a:ea typeface="+mn-ea"/>
                <a:cs typeface="Arial" charset="0"/>
              </a:rPr>
              <a:t>the Government of Canada announced changes to the federal strategy to prevent and reduce homelessness</a:t>
            </a:r>
            <a:r>
              <a:rPr lang="en-US" sz="1200" b="0" i="0" kern="1200" baseline="0" dirty="0" smtClean="0">
                <a:solidFill>
                  <a:schemeClr val="tx1"/>
                </a:solidFill>
                <a:effectLst/>
                <a:latin typeface="Arial" charset="0"/>
                <a:ea typeface="+mn-ea"/>
                <a:cs typeface="Arial" charset="0"/>
              </a:rPr>
              <a:t> through a redesigned homelessness strategy called </a:t>
            </a:r>
            <a:r>
              <a:rPr lang="en-US" sz="1200" b="0" i="1" kern="1200" dirty="0" smtClean="0">
                <a:solidFill>
                  <a:schemeClr val="tx1"/>
                </a:solidFill>
                <a:effectLst/>
                <a:latin typeface="Arial" charset="0"/>
                <a:ea typeface="+mn-ea"/>
                <a:cs typeface="Arial" charset="0"/>
              </a:rPr>
              <a:t>Reaching Home</a:t>
            </a:r>
            <a:r>
              <a:rPr lang="en-US" sz="1200" b="0" i="0" kern="1200" dirty="0" smtClean="0">
                <a:solidFill>
                  <a:schemeClr val="tx1"/>
                </a:solidFill>
                <a:effectLst/>
                <a:latin typeface="Arial" charset="0"/>
                <a:ea typeface="+mn-ea"/>
                <a:cs typeface="Arial" charset="0"/>
              </a:rPr>
              <a:t>.</a:t>
            </a:r>
            <a:r>
              <a:rPr lang="en-US" sz="1200" b="0" i="0" kern="1200" baseline="0" dirty="0" smtClean="0">
                <a:solidFill>
                  <a:schemeClr val="tx1"/>
                </a:solidFill>
                <a:effectLst/>
                <a:latin typeface="Arial" charset="0"/>
                <a:ea typeface="+mn-ea"/>
                <a:cs typeface="Arial" charset="0"/>
              </a:rPr>
              <a:t>  The new strategy is part of the 10 year National Housing Strategy.  It aims to </a:t>
            </a:r>
            <a:r>
              <a:rPr lang="en-US" sz="1200" b="0" i="0" kern="1200" dirty="0" smtClean="0">
                <a:solidFill>
                  <a:schemeClr val="tx1"/>
                </a:solidFill>
                <a:effectLst/>
                <a:latin typeface="Arial" charset="0"/>
                <a:ea typeface="+mn-ea"/>
                <a:cs typeface="Arial" charset="0"/>
              </a:rPr>
              <a:t>double support for communities to address the needs of those experiencing or at risk of homelessness,</a:t>
            </a:r>
            <a:r>
              <a:rPr lang="en-US" sz="1200" b="0" i="0" kern="1200" baseline="0" dirty="0" smtClean="0">
                <a:solidFill>
                  <a:schemeClr val="tx1"/>
                </a:solidFill>
                <a:effectLst/>
                <a:latin typeface="Arial" charset="0"/>
                <a:ea typeface="+mn-ea"/>
                <a:cs typeface="Arial" charset="0"/>
              </a:rPr>
              <a:t> a</a:t>
            </a:r>
            <a:r>
              <a:rPr lang="en-US" sz="1200" b="0" i="0" kern="1200" dirty="0" smtClean="0">
                <a:solidFill>
                  <a:schemeClr val="tx1"/>
                </a:solidFill>
                <a:effectLst/>
                <a:latin typeface="Arial" charset="0"/>
                <a:ea typeface="+mn-ea"/>
                <a:cs typeface="Arial" charset="0"/>
              </a:rPr>
              <a:t>nd reduce homelessness by 50% over</a:t>
            </a:r>
            <a:r>
              <a:rPr lang="en-US" sz="1200" b="0" i="0" kern="1200" baseline="0" dirty="0" smtClean="0">
                <a:solidFill>
                  <a:schemeClr val="tx1"/>
                </a:solidFill>
                <a:effectLst/>
                <a:latin typeface="Arial" charset="0"/>
                <a:ea typeface="+mn-ea"/>
                <a:cs typeface="Arial" charset="0"/>
              </a:rPr>
              <a:t> the next 10 years. </a:t>
            </a:r>
            <a:endParaRPr lang="en-US" altLang="en-US" dirty="0" smtClean="0">
              <a:latin typeface="Arial" panose="020B0604020202020204" pitchFamily="34" charset="0"/>
              <a:cs typeface="Calibri" panose="020F0502020204030204" pitchFamily="34" charset="0"/>
            </a:endParaRPr>
          </a:p>
        </p:txBody>
      </p:sp>
      <p:sp>
        <p:nvSpPr>
          <p:cNvPr id="4710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5813163-72EA-4033-9370-B86308F56E9A}" type="slidenum">
              <a:rPr lang="en-CA" altLang="en-US" smtClean="0"/>
              <a:pPr/>
              <a:t>21</a:t>
            </a:fld>
            <a:endParaRPr lang="en-CA" altLang="en-US" smtClean="0"/>
          </a:p>
        </p:txBody>
      </p:sp>
    </p:spTree>
    <p:extLst>
      <p:ext uri="{BB962C8B-B14F-4D97-AF65-F5344CB8AC3E}">
        <p14:creationId xmlns:p14="http://schemas.microsoft.com/office/powerpoint/2010/main" val="1376996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p:spPr>
        <p:txBody>
          <a:bodyPr/>
          <a:lstStyle/>
          <a:p>
            <a:pPr marL="0" indent="0">
              <a:buNone/>
            </a:pPr>
            <a:r>
              <a:rPr lang="en-US" sz="1200" b="0" i="0" kern="1200" dirty="0" smtClean="0">
                <a:solidFill>
                  <a:schemeClr val="tx1"/>
                </a:solidFill>
                <a:effectLst/>
                <a:latin typeface="Arial" charset="0"/>
                <a:ea typeface="+mn-ea"/>
                <a:cs typeface="Arial" charset="0"/>
              </a:rPr>
              <a:t>At the provincial level, the </a:t>
            </a:r>
            <a:r>
              <a:rPr lang="en-US" dirty="0" smtClean="0"/>
              <a:t>Community Housing Renewal Strategy</a:t>
            </a:r>
            <a:r>
              <a:rPr lang="en-US" sz="1200" dirty="0" smtClean="0"/>
              <a:t> </a:t>
            </a:r>
            <a:r>
              <a:rPr lang="en-US" sz="1200" baseline="0" dirty="0" smtClean="0"/>
              <a:t>is </a:t>
            </a:r>
            <a:r>
              <a:rPr lang="en-US" sz="1200" dirty="0" smtClean="0"/>
              <a:t>focused on affordable housing for low-income households and the non-profit, co-operative and municipal housing sector.</a:t>
            </a:r>
          </a:p>
          <a:p>
            <a:endParaRPr lang="en-US" sz="1200" b="0" i="0" kern="1200" dirty="0" smtClean="0">
              <a:solidFill>
                <a:schemeClr val="tx1"/>
              </a:solidFill>
              <a:effectLst/>
              <a:latin typeface="Arial" charset="0"/>
              <a:ea typeface="+mn-ea"/>
              <a:cs typeface="Arial" charset="0"/>
            </a:endParaRPr>
          </a:p>
          <a:p>
            <a:r>
              <a:rPr lang="en-US" sz="1200" b="0" i="0" kern="1200" dirty="0" smtClean="0">
                <a:solidFill>
                  <a:schemeClr val="tx1"/>
                </a:solidFill>
                <a:effectLst/>
                <a:latin typeface="Arial" charset="0"/>
                <a:ea typeface="+mn-ea"/>
                <a:cs typeface="Arial" charset="0"/>
              </a:rPr>
              <a:t>Community housing provides a home to many people who have difficulty finding housing in the private market. It</a:t>
            </a:r>
            <a:r>
              <a:rPr lang="en-US" sz="1200" b="0" i="0" kern="1200" baseline="0" dirty="0" smtClean="0">
                <a:solidFill>
                  <a:schemeClr val="tx1"/>
                </a:solidFill>
                <a:effectLst/>
                <a:latin typeface="Arial" charset="0"/>
                <a:ea typeface="+mn-ea"/>
                <a:cs typeface="Arial" charset="0"/>
              </a:rPr>
              <a:t> can</a:t>
            </a:r>
            <a:r>
              <a:rPr lang="en-US" sz="1200" b="0" i="0" kern="1200" dirty="0" smtClean="0">
                <a:solidFill>
                  <a:schemeClr val="tx1"/>
                </a:solidFill>
                <a:effectLst/>
                <a:latin typeface="Arial" charset="0"/>
                <a:ea typeface="+mn-ea"/>
                <a:cs typeface="Arial" charset="0"/>
              </a:rPr>
              <a:t> provide homes to people working low-income jobs, seniors, those living on social assistance, and individuals with developmental disabilities, mental health and addictions challenges, and people who have experienced homelessness. Community housing also provides priority access to those who have experienced domestic violence and human trafficking.</a:t>
            </a:r>
          </a:p>
        </p:txBody>
      </p:sp>
      <p:sp>
        <p:nvSpPr>
          <p:cNvPr id="4710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5813163-72EA-4033-9370-B86308F56E9A}" type="slidenum">
              <a:rPr lang="en-CA" altLang="en-US" smtClean="0"/>
              <a:pPr/>
              <a:t>22</a:t>
            </a:fld>
            <a:endParaRPr lang="en-CA" altLang="en-US" smtClean="0"/>
          </a:p>
        </p:txBody>
      </p:sp>
    </p:spTree>
    <p:extLst>
      <p:ext uri="{BB962C8B-B14F-4D97-AF65-F5344CB8AC3E}">
        <p14:creationId xmlns:p14="http://schemas.microsoft.com/office/powerpoint/2010/main" val="2324849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ea typeface="ＭＳ Ｐゴシック" panose="020B0600070205080204" pitchFamily="34" charset="-128"/>
                <a:sym typeface="Wingdings" panose="05000000000000000000" pitchFamily="2" charset="2"/>
              </a:rPr>
              <a:t>The</a:t>
            </a:r>
            <a:r>
              <a:rPr lang="en-US" altLang="en-US" baseline="0" dirty="0" smtClean="0">
                <a:ea typeface="ＭＳ Ｐゴシック" panose="020B0600070205080204" pitchFamily="34" charset="-128"/>
                <a:sym typeface="Wingdings" panose="05000000000000000000" pitchFamily="2" charset="2"/>
              </a:rPr>
              <a:t> combined supports and strategies provided through all levels of government are critical to addressing local housing and homelessness issues. </a:t>
            </a:r>
            <a:r>
              <a:rPr lang="en-US" altLang="en-US" dirty="0" smtClean="0">
                <a:ea typeface="ＭＳ Ｐゴシック" panose="020B0600070205080204" pitchFamily="34" charset="-128"/>
                <a:sym typeface="Wingdings" panose="05000000000000000000" pitchFamily="2" charset="2"/>
              </a:rPr>
              <a:t>Homelessness costs the Canadian economy over $7 billion annually.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Arial" charset="0"/>
                <a:ea typeface="+mn-ea"/>
                <a:cs typeface="Arial" charset="0"/>
              </a:rPr>
              <a:t>This includes the provision of emergency shelters and community supports, but also accounts for the increased costs of emergency services,</a:t>
            </a:r>
            <a:r>
              <a:rPr lang="en-US" sz="1200" b="0" i="0" kern="1200" baseline="0" dirty="0" smtClean="0">
                <a:solidFill>
                  <a:schemeClr val="tx1"/>
                </a:solidFill>
                <a:effectLst/>
                <a:latin typeface="Arial" charset="0"/>
                <a:ea typeface="+mn-ea"/>
                <a:cs typeface="Arial" charset="0"/>
              </a:rPr>
              <a:t> </a:t>
            </a:r>
            <a:r>
              <a:rPr lang="en-US" sz="1200" b="0" i="0" kern="1200" dirty="0" smtClean="0">
                <a:solidFill>
                  <a:schemeClr val="tx1"/>
                </a:solidFill>
                <a:effectLst/>
                <a:latin typeface="Arial" charset="0"/>
                <a:ea typeface="+mn-ea"/>
                <a:cs typeface="Arial" charset="0"/>
              </a:rPr>
              <a:t>including fire, police and</a:t>
            </a:r>
            <a:r>
              <a:rPr lang="en-US" sz="1200" b="0" i="0" kern="1200" baseline="0" dirty="0" smtClean="0">
                <a:solidFill>
                  <a:schemeClr val="tx1"/>
                </a:solidFill>
                <a:effectLst/>
                <a:latin typeface="Arial" charset="0"/>
                <a:ea typeface="+mn-ea"/>
                <a:cs typeface="Arial" charset="0"/>
              </a:rPr>
              <a:t> </a:t>
            </a:r>
            <a:r>
              <a:rPr lang="en-US" sz="1200" b="0" i="0" kern="1200" dirty="0" smtClean="0">
                <a:solidFill>
                  <a:schemeClr val="tx1"/>
                </a:solidFill>
                <a:effectLst/>
                <a:latin typeface="Arial" charset="0"/>
                <a:ea typeface="+mn-ea"/>
                <a:cs typeface="Arial" charset="0"/>
              </a:rPr>
              <a:t>EMS, health care, and the criminal justice system.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0" i="0" kern="1200" dirty="0" smtClean="0">
                <a:solidFill>
                  <a:schemeClr val="tx1"/>
                </a:solidFill>
                <a:effectLst/>
                <a:latin typeface="Arial" charset="0"/>
                <a:ea typeface="+mn-ea"/>
                <a:cs typeface="Arial" charset="0"/>
                <a:sym typeface="Wingdings" panose="05000000000000000000" pitchFamily="2" charset="2"/>
              </a:rPr>
              <a:t>This comparison</a:t>
            </a:r>
            <a:r>
              <a:rPr lang="en-US" altLang="en-US" sz="1200" b="0" i="0" kern="1200" baseline="0" dirty="0" smtClean="0">
                <a:solidFill>
                  <a:schemeClr val="tx1"/>
                </a:solidFill>
                <a:effectLst/>
                <a:latin typeface="Arial" charset="0"/>
                <a:ea typeface="+mn-ea"/>
                <a:cs typeface="Arial" charset="0"/>
                <a:sym typeface="Wingdings" panose="05000000000000000000" pitchFamily="2" charset="2"/>
              </a:rPr>
              <a:t> of costs clearly shows that rent supplements and social housing are far more economically  efficient than shelters, jails and hospitals.</a:t>
            </a:r>
            <a:endParaRPr lang="en-US" altLang="en-US" dirty="0" smtClean="0">
              <a:ea typeface="ＭＳ Ｐゴシック" panose="020B0600070205080204" pitchFamily="34" charset="-128"/>
              <a:sym typeface="Wingdings" panose="05000000000000000000"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mn-ea"/>
              <a:cs typeface="Arial" charset="0"/>
            </a:endParaRPr>
          </a:p>
        </p:txBody>
      </p:sp>
      <p:sp>
        <p:nvSpPr>
          <p:cNvPr id="4915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26EEBDC-0DEF-4292-8039-D0B486C3F651}" type="slidenum">
              <a:rPr lang="en-CA" altLang="en-US" smtClean="0"/>
              <a:pPr/>
              <a:t>23</a:t>
            </a:fld>
            <a:endParaRPr lang="en-CA" altLang="en-US" smtClean="0"/>
          </a:p>
        </p:txBody>
      </p:sp>
    </p:spTree>
    <p:extLst>
      <p:ext uri="{BB962C8B-B14F-4D97-AF65-F5344CB8AC3E}">
        <p14:creationId xmlns:p14="http://schemas.microsoft.com/office/powerpoint/2010/main" val="2226765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p:spPr>
        <p:txBody>
          <a:bodyPr/>
          <a:lstStyle/>
          <a:p>
            <a:r>
              <a:rPr lang="en-US" sz="1200" kern="1200" dirty="0" smtClean="0">
                <a:solidFill>
                  <a:schemeClr val="tx1"/>
                </a:solidFill>
                <a:effectLst/>
                <a:latin typeface="Arial" charset="0"/>
                <a:ea typeface="+mn-ea"/>
                <a:cs typeface="Arial" charset="0"/>
              </a:rPr>
              <a:t>To</a:t>
            </a:r>
            <a:r>
              <a:rPr lang="en-US" sz="1200" kern="1200" baseline="0" dirty="0" smtClean="0">
                <a:solidFill>
                  <a:schemeClr val="tx1"/>
                </a:solidFill>
                <a:effectLst/>
                <a:latin typeface="Arial" charset="0"/>
                <a:ea typeface="+mn-ea"/>
                <a:cs typeface="Arial" charset="0"/>
              </a:rPr>
              <a:t> help address housing issues a</a:t>
            </a:r>
            <a:r>
              <a:rPr lang="en-US" sz="1200" kern="1200" dirty="0" smtClean="0">
                <a:solidFill>
                  <a:schemeClr val="tx1"/>
                </a:solidFill>
                <a:effectLst/>
                <a:latin typeface="Arial" charset="0"/>
                <a:ea typeface="+mn-ea"/>
                <a:cs typeface="Arial" charset="0"/>
              </a:rPr>
              <a:t>t</a:t>
            </a:r>
            <a:r>
              <a:rPr lang="en-US" sz="1200" kern="1200" baseline="0" dirty="0" smtClean="0">
                <a:solidFill>
                  <a:schemeClr val="tx1"/>
                </a:solidFill>
                <a:effectLst/>
                <a:latin typeface="Arial" charset="0"/>
                <a:ea typeface="+mn-ea"/>
                <a:cs typeface="Arial" charset="0"/>
              </a:rPr>
              <a:t> the local level, y</a:t>
            </a:r>
            <a:r>
              <a:rPr lang="en-US" sz="1200" kern="1200" dirty="0" smtClean="0">
                <a:solidFill>
                  <a:schemeClr val="tx1"/>
                </a:solidFill>
                <a:effectLst/>
                <a:latin typeface="Arial" charset="0"/>
                <a:ea typeface="+mn-ea"/>
                <a:cs typeface="Arial" charset="0"/>
              </a:rPr>
              <a:t>ou can get involved in:</a:t>
            </a:r>
          </a:p>
          <a:p>
            <a:pPr lvl="0"/>
            <a:r>
              <a:rPr lang="en-US" sz="1200" kern="1200" dirty="0" smtClean="0">
                <a:solidFill>
                  <a:schemeClr val="tx1"/>
                </a:solidFill>
                <a:effectLst/>
                <a:latin typeface="Arial" charset="0"/>
                <a:ea typeface="+mn-ea"/>
                <a:cs typeface="Arial" charset="0"/>
              </a:rPr>
              <a:t>Advocacy work with local housing,</a:t>
            </a:r>
            <a:r>
              <a:rPr lang="en-US" sz="1200" kern="1200" baseline="0" dirty="0" smtClean="0">
                <a:solidFill>
                  <a:schemeClr val="tx1"/>
                </a:solidFill>
                <a:effectLst/>
                <a:latin typeface="Arial" charset="0"/>
                <a:ea typeface="+mn-ea"/>
                <a:cs typeface="Arial" charset="0"/>
              </a:rPr>
              <a:t> </a:t>
            </a:r>
            <a:r>
              <a:rPr lang="en-US" sz="1200" kern="1200" dirty="0" smtClean="0">
                <a:solidFill>
                  <a:schemeClr val="tx1"/>
                </a:solidFill>
                <a:effectLst/>
                <a:latin typeface="Arial" charset="0"/>
                <a:ea typeface="+mn-ea"/>
                <a:cs typeface="Arial" charset="0"/>
              </a:rPr>
              <a:t>income,</a:t>
            </a:r>
            <a:r>
              <a:rPr lang="en-US" sz="1200" kern="1200" baseline="0" dirty="0" smtClean="0">
                <a:solidFill>
                  <a:schemeClr val="tx1"/>
                </a:solidFill>
                <a:effectLst/>
                <a:latin typeface="Arial" charset="0"/>
                <a:ea typeface="+mn-ea"/>
                <a:cs typeface="Arial" charset="0"/>
              </a:rPr>
              <a:t> and </a:t>
            </a:r>
            <a:r>
              <a:rPr lang="en-US" sz="1200" kern="1200" dirty="0" smtClean="0">
                <a:solidFill>
                  <a:schemeClr val="tx1"/>
                </a:solidFill>
                <a:effectLst/>
                <a:latin typeface="Arial" charset="0"/>
                <a:ea typeface="+mn-ea"/>
                <a:cs typeface="Arial" charset="0"/>
              </a:rPr>
              <a:t>poverty groups,</a:t>
            </a:r>
            <a:r>
              <a:rPr lang="en-US" sz="1200" kern="1200" baseline="0" dirty="0" smtClean="0">
                <a:solidFill>
                  <a:schemeClr val="tx1"/>
                </a:solidFill>
                <a:effectLst/>
                <a:latin typeface="Arial" charset="0"/>
                <a:ea typeface="+mn-ea"/>
                <a:cs typeface="Arial" charset="0"/>
              </a:rPr>
              <a:t> with an </a:t>
            </a:r>
            <a:r>
              <a:rPr lang="en-US" sz="1200" kern="1200" dirty="0" smtClean="0">
                <a:solidFill>
                  <a:schemeClr val="tx1"/>
                </a:solidFill>
                <a:effectLst/>
                <a:latin typeface="Arial" charset="0"/>
                <a:ea typeface="+mn-ea"/>
                <a:cs typeface="Arial" charset="0"/>
              </a:rPr>
              <a:t>orientation toward collective action to prevent homelessness and make housing more affordable.</a:t>
            </a:r>
          </a:p>
          <a:p>
            <a:pPr lvl="0"/>
            <a:r>
              <a:rPr lang="en-US" sz="1200" kern="1200" dirty="0" smtClean="0">
                <a:solidFill>
                  <a:schemeClr val="tx1"/>
                </a:solidFill>
                <a:effectLst/>
                <a:latin typeface="Arial" charset="0"/>
                <a:ea typeface="+mn-ea"/>
                <a:cs typeface="Arial" charset="0"/>
              </a:rPr>
              <a:t>Policy development can help to ensure navigation supports are available at critical points of transition from systems</a:t>
            </a:r>
            <a:r>
              <a:rPr lang="en-US" sz="1200" kern="1200" baseline="0" dirty="0" smtClean="0">
                <a:solidFill>
                  <a:schemeClr val="tx1"/>
                </a:solidFill>
                <a:effectLst/>
                <a:latin typeface="Arial" charset="0"/>
                <a:ea typeface="+mn-ea"/>
                <a:cs typeface="Arial" charset="0"/>
              </a:rPr>
              <a:t> such as</a:t>
            </a:r>
            <a:r>
              <a:rPr lang="en-US" sz="1200" kern="1200" dirty="0" smtClean="0">
                <a:solidFill>
                  <a:schemeClr val="tx1"/>
                </a:solidFill>
                <a:effectLst/>
                <a:latin typeface="Arial" charset="0"/>
                <a:ea typeface="+mn-ea"/>
                <a:cs typeface="Arial" charset="0"/>
              </a:rPr>
              <a:t> hospitals, schools, corrections, child protection, and mental health programs.</a:t>
            </a:r>
          </a:p>
          <a:p>
            <a:r>
              <a:rPr lang="en-US" sz="1200" kern="1200" dirty="0" smtClean="0">
                <a:solidFill>
                  <a:schemeClr val="tx1"/>
                </a:solidFill>
                <a:effectLst/>
                <a:latin typeface="Arial" charset="0"/>
                <a:ea typeface="+mn-ea"/>
                <a:cs typeface="Arial" charset="0"/>
              </a:rPr>
              <a:t>Local and regional elections also provide an opportunity to vote for parties and candidates whose platforms support more</a:t>
            </a:r>
            <a:r>
              <a:rPr lang="en-US" sz="1200" kern="1200" baseline="0" dirty="0" smtClean="0">
                <a:solidFill>
                  <a:schemeClr val="tx1"/>
                </a:solidFill>
                <a:effectLst/>
                <a:latin typeface="Arial" charset="0"/>
                <a:ea typeface="+mn-ea"/>
                <a:cs typeface="Arial" charset="0"/>
              </a:rPr>
              <a:t> housing options and </a:t>
            </a:r>
            <a:r>
              <a:rPr lang="en-US" dirty="0" smtClean="0">
                <a:effectLst/>
              </a:rPr>
              <a:t>access to affordable, safe, quality housing</a:t>
            </a:r>
            <a:r>
              <a:rPr lang="en-US" sz="1200" kern="1200" dirty="0" smtClean="0">
                <a:solidFill>
                  <a:schemeClr val="tx1"/>
                </a:solidFill>
                <a:effectLst/>
                <a:latin typeface="Arial" charset="0"/>
                <a:ea typeface="+mn-ea"/>
                <a:cs typeface="Arial" charset="0"/>
              </a:rPr>
              <a:t>.</a:t>
            </a:r>
          </a:p>
          <a:p>
            <a:endParaRPr lang="en-US" altLang="en-US" dirty="0" smtClean="0">
              <a:latin typeface="Arial" panose="020B0604020202020204" pitchFamily="34" charset="0"/>
              <a:cs typeface="Calibri" panose="020F0502020204030204" pitchFamily="34" charset="0"/>
            </a:endParaRPr>
          </a:p>
        </p:txBody>
      </p:sp>
      <p:sp>
        <p:nvSpPr>
          <p:cNvPr id="4710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5813163-72EA-4033-9370-B86308F56E9A}" type="slidenum">
              <a:rPr lang="en-CA" altLang="en-US" smtClean="0"/>
              <a:pPr/>
              <a:t>24</a:t>
            </a:fld>
            <a:endParaRPr lang="en-CA" altLang="en-US" smtClean="0"/>
          </a:p>
        </p:txBody>
      </p:sp>
    </p:spTree>
    <p:extLst>
      <p:ext uri="{BB962C8B-B14F-4D97-AF65-F5344CB8AC3E}">
        <p14:creationId xmlns:p14="http://schemas.microsoft.com/office/powerpoint/2010/main" val="538283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p:spPr>
        <p:txBody>
          <a:bodyPr/>
          <a:lstStyle/>
          <a:p>
            <a:r>
              <a:rPr lang="en-US" altLang="en-US" dirty="0" smtClean="0">
                <a:latin typeface="Arial" panose="020B0604020202020204" pitchFamily="34" charset="0"/>
                <a:cs typeface="Arial" panose="020B0604020202020204" pitchFamily="34" charset="0"/>
              </a:rPr>
              <a:t>In</a:t>
            </a:r>
            <a:r>
              <a:rPr lang="en-US" altLang="en-US" baseline="0" dirty="0" smtClean="0">
                <a:latin typeface="Arial" panose="020B0604020202020204" pitchFamily="34" charset="0"/>
                <a:cs typeface="Arial" panose="020B0604020202020204" pitchFamily="34" charset="0"/>
              </a:rPr>
              <a:t> addition, w</a:t>
            </a:r>
            <a:r>
              <a:rPr lang="en-US" altLang="en-US" dirty="0" smtClean="0">
                <a:latin typeface="Arial" panose="020B0604020202020204" pitchFamily="34" charset="0"/>
                <a:cs typeface="Arial" panose="020B0604020202020204" pitchFamily="34" charset="0"/>
              </a:rPr>
              <a:t>e can increase awareness of the importance of Health Equity among the public and our community partners, which is one of the objectives of our Health Equity Matters campaign.</a:t>
            </a:r>
          </a:p>
        </p:txBody>
      </p:sp>
      <p:sp>
        <p:nvSpPr>
          <p:cNvPr id="10240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D92C6E1-9479-45BE-99A9-547479CD422D}" type="slidenum">
              <a:rPr lang="en-CA" altLang="en-US" smtClean="0"/>
              <a:pPr/>
              <a:t>25</a:t>
            </a:fld>
            <a:endParaRPr lang="en-CA" altLang="en-US" smtClean="0"/>
          </a:p>
        </p:txBody>
      </p:sp>
    </p:spTree>
    <p:extLst>
      <p:ext uri="{BB962C8B-B14F-4D97-AF65-F5344CB8AC3E}">
        <p14:creationId xmlns:p14="http://schemas.microsoft.com/office/powerpoint/2010/main" val="37279239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p:spPr>
        <p:txBody>
          <a:bodyPr/>
          <a:lstStyle/>
          <a:p>
            <a:r>
              <a:rPr lang="en-US" altLang="en-US" dirty="0" smtClean="0">
                <a:latin typeface="Arial" panose="020B0604020202020204" pitchFamily="34" charset="0"/>
                <a:cs typeface="Arial" panose="020B0604020202020204" pitchFamily="34" charset="0"/>
              </a:rPr>
              <a:t>‘Housing Matters’ is the 5th of 7 topics we will be highlighting through this campaign.</a:t>
            </a:r>
          </a:p>
        </p:txBody>
      </p:sp>
      <p:sp>
        <p:nvSpPr>
          <p:cNvPr id="10445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5099E67-8748-4F77-82E4-B03CC45753E9}" type="slidenum">
              <a:rPr lang="en-CA" altLang="en-US" smtClean="0"/>
              <a:pPr/>
              <a:t>26</a:t>
            </a:fld>
            <a:endParaRPr lang="en-CA" altLang="en-US" smtClean="0"/>
          </a:p>
        </p:txBody>
      </p:sp>
    </p:spTree>
    <p:extLst>
      <p:ext uri="{BB962C8B-B14F-4D97-AF65-F5344CB8AC3E}">
        <p14:creationId xmlns:p14="http://schemas.microsoft.com/office/powerpoint/2010/main" val="7091019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p:spPr>
        <p:txBody>
          <a:bodyPr/>
          <a:lstStyle/>
          <a:p>
            <a:r>
              <a:rPr lang="en-US" altLang="en-US" dirty="0" smtClean="0">
                <a:latin typeface="Arial" panose="020B0604020202020204" pitchFamily="34" charset="0"/>
                <a:cs typeface="Arial" panose="020B0604020202020204" pitchFamily="34" charset="0"/>
              </a:rPr>
              <a:t>Housing Matters messaging will be shared with the public through posters, rack cards, social media, news website banners, radio ads and on the Health Equity Matters website.</a:t>
            </a:r>
          </a:p>
        </p:txBody>
      </p:sp>
      <p:sp>
        <p:nvSpPr>
          <p:cNvPr id="10650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A3859AC-D56F-425E-8D8A-A981A757ABE4}" type="slidenum">
              <a:rPr lang="en-CA" altLang="en-US" smtClean="0"/>
              <a:pPr/>
              <a:t>27</a:t>
            </a:fld>
            <a:endParaRPr lang="en-CA" altLang="en-US" smtClean="0"/>
          </a:p>
        </p:txBody>
      </p:sp>
    </p:spTree>
    <p:extLst>
      <p:ext uri="{BB962C8B-B14F-4D97-AF65-F5344CB8AC3E}">
        <p14:creationId xmlns:p14="http://schemas.microsoft.com/office/powerpoint/2010/main" val="4766047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Arial" charset="0"/>
              </a:rPr>
              <a:t>In conclusion, we need to share</a:t>
            </a:r>
            <a:r>
              <a:rPr lang="en-US" sz="1200" kern="1200" baseline="0" dirty="0" smtClean="0">
                <a:solidFill>
                  <a:schemeClr val="tx1"/>
                </a:solidFill>
                <a:effectLst/>
                <a:latin typeface="Arial" charset="0"/>
                <a:ea typeface="+mn-ea"/>
                <a:cs typeface="Arial" charset="0"/>
              </a:rPr>
              <a:t> the message that homelessness impacts everyone, and that an</a:t>
            </a:r>
            <a:r>
              <a:rPr lang="en-US" sz="1200" kern="1200" dirty="0" smtClean="0">
                <a:solidFill>
                  <a:schemeClr val="tx1"/>
                </a:solidFill>
                <a:effectLst/>
                <a:latin typeface="Arial" charset="0"/>
                <a:ea typeface="+mn-ea"/>
                <a:cs typeface="Arial" charset="0"/>
              </a:rPr>
              <a:t> affordable, safe, and adequate home is a human right. Many governments, including Canada, are signatories to international treaties and covenants that outline access to housing as a human right.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We will always need some level of emergency services to respond to crises that produce homelessness,</a:t>
            </a:r>
            <a:r>
              <a:rPr lang="en-US" baseline="0" dirty="0" smtClean="0"/>
              <a:t> like </a:t>
            </a:r>
            <a:r>
              <a:rPr lang="en-US" dirty="0" smtClean="0"/>
              <a:t>family violence</a:t>
            </a:r>
            <a:r>
              <a:rPr lang="en-US" baseline="0" dirty="0" smtClean="0"/>
              <a:t> or </a:t>
            </a:r>
            <a:r>
              <a:rPr lang="en-US" dirty="0" smtClean="0"/>
              <a:t>eviction.</a:t>
            </a:r>
            <a:r>
              <a:rPr lang="en-US" baseline="0" dirty="0" smtClean="0"/>
              <a:t> However,</a:t>
            </a:r>
            <a:r>
              <a:rPr lang="en-US" dirty="0" smtClean="0"/>
              <a:t> building our response to homelessness around emergency services is not a humane solution, nor is it cost effective. By providing people – especially the chronically homeless - with housing and the supports they need, we lower the costs associated with hospital admissions, emergency outpatient services, incarceration, and other emergency services.</a:t>
            </a:r>
          </a:p>
          <a:p>
            <a:r>
              <a:rPr lang="en-US" dirty="0" smtClean="0"/>
              <a:t>There are considerable challenges in managing a shift from a response to homelessness based on emergency supports to one that focuses more on prevention and rehousing. However, many communities are making this shift. To get there, all levels of government have to be involved and there is an important role for community-based organizations and the private sector</a:t>
            </a:r>
            <a:r>
              <a:rPr lang="en-US" baseline="0" dirty="0" smtClean="0"/>
              <a:t> in this work.</a:t>
            </a:r>
            <a:endParaRPr lang="en-US" altLang="en-US" dirty="0" smtClean="0">
              <a:latin typeface="Arial" panose="020B0604020202020204" pitchFamily="34" charset="0"/>
              <a:cs typeface="Arial" panose="020B0604020202020204" pitchFamily="34" charset="0"/>
            </a:endParaRPr>
          </a:p>
          <a:p>
            <a:endParaRPr lang="en-US" altLang="en-US" dirty="0" smtClean="0">
              <a:latin typeface="Arial" panose="020B0604020202020204" pitchFamily="34" charset="0"/>
              <a:ea typeface="Calibri" panose="020F0502020204030204" pitchFamily="34" charset="0"/>
              <a:cs typeface="Times New Roman" panose="02020603050405020304" pitchFamily="18" charset="0"/>
            </a:endParaRPr>
          </a:p>
        </p:txBody>
      </p:sp>
      <p:sp>
        <p:nvSpPr>
          <p:cNvPr id="5120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E2996BC-0A2E-4630-A1FA-1802048AAE16}" type="slidenum">
              <a:rPr lang="en-CA" altLang="en-US" smtClean="0"/>
              <a:pPr/>
              <a:t>28</a:t>
            </a:fld>
            <a:endParaRPr lang="en-CA" altLang="en-US" smtClean="0"/>
          </a:p>
        </p:txBody>
      </p:sp>
    </p:spTree>
    <p:extLst>
      <p:ext uri="{BB962C8B-B14F-4D97-AF65-F5344CB8AC3E}">
        <p14:creationId xmlns:p14="http://schemas.microsoft.com/office/powerpoint/2010/main" val="36351197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p:spPr>
        <p:txBody>
          <a:bodyPr/>
          <a:lstStyle/>
          <a:p>
            <a:r>
              <a:rPr lang="en-US" altLang="en-US" dirty="0" smtClean="0">
                <a:latin typeface="Arial" panose="020B0604020202020204" pitchFamily="34" charset="0"/>
                <a:cs typeface="Arial" panose="020B0604020202020204" pitchFamily="34" charset="0"/>
              </a:rPr>
              <a:t>Thank</a:t>
            </a:r>
            <a:r>
              <a:rPr lang="en-US" altLang="en-US" baseline="0" dirty="0" smtClean="0">
                <a:latin typeface="Arial" panose="020B0604020202020204" pitchFamily="34" charset="0"/>
                <a:cs typeface="Arial" panose="020B0604020202020204" pitchFamily="34" charset="0"/>
              </a:rPr>
              <a:t> you for listening to this presentation.</a:t>
            </a:r>
          </a:p>
          <a:p>
            <a:r>
              <a:rPr lang="en-US" altLang="en-US" baseline="0" dirty="0" smtClean="0">
                <a:latin typeface="Arial" panose="020B0604020202020204" pitchFamily="34" charset="0"/>
                <a:cs typeface="Arial" panose="020B0604020202020204" pitchFamily="34" charset="0"/>
              </a:rPr>
              <a:t>For more information about supporting communities to prevent and end homelessness, visit:</a:t>
            </a:r>
          </a:p>
          <a:p>
            <a:r>
              <a:rPr lang="en-US" altLang="en-US" baseline="0" dirty="0" smtClean="0">
                <a:latin typeface="Arial" panose="020B0604020202020204" pitchFamily="34" charset="0"/>
                <a:cs typeface="Arial" panose="020B0604020202020204" pitchFamily="34" charset="0"/>
              </a:rPr>
              <a:t>Homelesshub.ca </a:t>
            </a:r>
            <a:endParaRPr lang="en-US" altLang="en-US" dirty="0" smtClean="0">
              <a:latin typeface="Arial" panose="020B0604020202020204" pitchFamily="34" charset="0"/>
              <a:cs typeface="Arial" panose="020B0604020202020204" pitchFamily="34" charset="0"/>
            </a:endParaRPr>
          </a:p>
          <a:p>
            <a:endParaRPr lang="en-US" altLang="en-US" dirty="0" smtClean="0">
              <a:latin typeface="Arial" panose="020B0604020202020204" pitchFamily="34" charset="0"/>
              <a:cs typeface="Arial" panose="020B0604020202020204" pitchFamily="34" charset="0"/>
            </a:endParaRPr>
          </a:p>
          <a:p>
            <a:endParaRPr lang="en-US" altLang="en-US" dirty="0" smtClean="0">
              <a:latin typeface="Arial" panose="020B0604020202020204" pitchFamily="34" charset="0"/>
              <a:cs typeface="Arial" panose="020B0604020202020204" pitchFamily="34" charset="0"/>
            </a:endParaRPr>
          </a:p>
        </p:txBody>
      </p:sp>
      <p:sp>
        <p:nvSpPr>
          <p:cNvPr id="11059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3B53121-06BC-43A9-B1B9-6EB7A86B720C}" type="slidenum">
              <a:rPr lang="en-CA" altLang="en-US" smtClean="0"/>
              <a:pPr/>
              <a:t>29</a:t>
            </a:fld>
            <a:endParaRPr lang="en-CA" altLang="en-US" smtClean="0"/>
          </a:p>
        </p:txBody>
      </p:sp>
    </p:spTree>
    <p:extLst>
      <p:ext uri="{BB962C8B-B14F-4D97-AF65-F5344CB8AC3E}">
        <p14:creationId xmlns:p14="http://schemas.microsoft.com/office/powerpoint/2010/main" val="3910123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p:spPr>
        <p:txBody>
          <a:bodyPr/>
          <a:lstStyle/>
          <a:p>
            <a:r>
              <a:rPr lang="en-US" altLang="en-US" dirty="0" smtClean="0">
                <a:latin typeface="Arial" panose="020B0604020202020204" pitchFamily="34" charset="0"/>
                <a:cs typeface="Arial" panose="020B0604020202020204" pitchFamily="34" charset="0"/>
              </a:rPr>
              <a:t>During this presentation, we’ll do a brief review of the Social Determinants of Health and Health Equity.</a:t>
            </a:r>
          </a:p>
          <a:p>
            <a:r>
              <a:rPr lang="en-US" altLang="en-US" dirty="0" smtClean="0">
                <a:latin typeface="Arial" panose="020B0604020202020204" pitchFamily="34" charset="0"/>
                <a:cs typeface="Arial" panose="020B0604020202020204" pitchFamily="34" charset="0"/>
              </a:rPr>
              <a:t>And we’ll look at the effects that housing</a:t>
            </a:r>
            <a:r>
              <a:rPr lang="en-US" altLang="en-US" baseline="0" dirty="0" smtClean="0">
                <a:latin typeface="Arial" panose="020B0604020202020204" pitchFamily="34" charset="0"/>
                <a:cs typeface="Arial" panose="020B0604020202020204" pitchFamily="34" charset="0"/>
              </a:rPr>
              <a:t> and homelessness</a:t>
            </a:r>
            <a:r>
              <a:rPr lang="en-US" altLang="en-US" dirty="0" smtClean="0">
                <a:latin typeface="Arial" panose="020B0604020202020204" pitchFamily="34" charset="0"/>
                <a:cs typeface="Arial" panose="020B0604020202020204" pitchFamily="34" charset="0"/>
              </a:rPr>
              <a:t> can have on health.</a:t>
            </a:r>
          </a:p>
          <a:p>
            <a:r>
              <a:rPr lang="en-US" altLang="en-US" dirty="0" smtClean="0">
                <a:latin typeface="Arial" panose="020B0604020202020204" pitchFamily="34" charset="0"/>
                <a:cs typeface="Arial" panose="020B0604020202020204" pitchFamily="34" charset="0"/>
              </a:rPr>
              <a:t>Definitions</a:t>
            </a:r>
            <a:r>
              <a:rPr lang="en-US" altLang="en-US" baseline="0" dirty="0" smtClean="0">
                <a:latin typeface="Arial" panose="020B0604020202020204" pitchFamily="34" charset="0"/>
                <a:cs typeface="Arial" panose="020B0604020202020204" pitchFamily="34" charset="0"/>
              </a:rPr>
              <a:t> of homelessness</a:t>
            </a:r>
            <a:r>
              <a:rPr lang="en-US" altLang="en-US" dirty="0" smtClean="0">
                <a:latin typeface="Arial" panose="020B0604020202020204" pitchFamily="34" charset="0"/>
                <a:cs typeface="Arial" panose="020B0604020202020204" pitchFamily="34" charset="0"/>
              </a:rPr>
              <a:t> will be presented, and we’ll review the causes,</a:t>
            </a:r>
            <a:r>
              <a:rPr lang="en-US" altLang="en-US" baseline="0" dirty="0" smtClean="0">
                <a:latin typeface="Arial" panose="020B0604020202020204" pitchFamily="34" charset="0"/>
                <a:cs typeface="Arial" panose="020B0604020202020204" pitchFamily="34" charset="0"/>
              </a:rPr>
              <a:t> the people who are most affected and how homelessness can be prevented.  We’ll also look at s</a:t>
            </a:r>
            <a:r>
              <a:rPr lang="en-US" altLang="en-US" dirty="0" smtClean="0">
                <a:latin typeface="Arial" panose="020B0604020202020204" pitchFamily="34" charset="0"/>
                <a:cs typeface="Arial" panose="020B0604020202020204" pitchFamily="34" charset="0"/>
              </a:rPr>
              <a:t>ome of the actions currently being taken to</a:t>
            </a:r>
            <a:r>
              <a:rPr lang="en-US" altLang="en-US" baseline="0" dirty="0" smtClean="0">
                <a:latin typeface="Arial" panose="020B0604020202020204" pitchFamily="34" charset="0"/>
                <a:cs typeface="Arial" panose="020B0604020202020204" pitchFamily="34" charset="0"/>
              </a:rPr>
              <a:t> address homelessness</a:t>
            </a:r>
            <a:r>
              <a:rPr lang="en-US" altLang="en-US" dirty="0" smtClean="0">
                <a:latin typeface="Arial" panose="020B0604020202020204" pitchFamily="34" charset="0"/>
                <a:cs typeface="Arial" panose="020B0604020202020204" pitchFamily="34" charset="0"/>
              </a:rPr>
              <a:t>, and reduce the negative impacts.</a:t>
            </a:r>
          </a:p>
        </p:txBody>
      </p:sp>
      <p:sp>
        <p:nvSpPr>
          <p:cNvPr id="2048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092CD67-8F3D-4D3A-9CCF-0620F5F5EC45}" type="slidenum">
              <a:rPr lang="en-CA" altLang="en-US" smtClean="0"/>
              <a:pPr/>
              <a:t>3</a:t>
            </a:fld>
            <a:endParaRPr lang="en-CA" altLang="en-US" smtClean="0"/>
          </a:p>
        </p:txBody>
      </p:sp>
    </p:spTree>
    <p:extLst>
      <p:ext uri="{BB962C8B-B14F-4D97-AF65-F5344CB8AC3E}">
        <p14:creationId xmlns:p14="http://schemas.microsoft.com/office/powerpoint/2010/main" val="27895278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1363" indent="-284163">
              <a:spcBef>
                <a:spcPct val="30000"/>
              </a:spcBef>
              <a:defRPr sz="1200">
                <a:solidFill>
                  <a:schemeClr val="tx1"/>
                </a:solidFill>
                <a:latin typeface="Arial" panose="020B0604020202020204" pitchFamily="34" charset="0"/>
                <a:cs typeface="Arial" panose="020B0604020202020204" pitchFamily="34" charset="0"/>
              </a:defRPr>
            </a:lvl2pPr>
            <a:lvl3pPr marL="1141413" indent="-227013">
              <a:spcBef>
                <a:spcPct val="30000"/>
              </a:spcBef>
              <a:defRPr sz="1200">
                <a:solidFill>
                  <a:schemeClr val="tx1"/>
                </a:solidFill>
                <a:latin typeface="Arial" panose="020B0604020202020204" pitchFamily="34" charset="0"/>
                <a:cs typeface="Arial" panose="020B0604020202020204" pitchFamily="34" charset="0"/>
              </a:defRPr>
            </a:lvl3pPr>
            <a:lvl4pPr marL="1598613" indent="-227013">
              <a:spcBef>
                <a:spcPct val="30000"/>
              </a:spcBef>
              <a:defRPr sz="1200">
                <a:solidFill>
                  <a:schemeClr val="tx1"/>
                </a:solidFill>
                <a:latin typeface="Arial" panose="020B0604020202020204" pitchFamily="34" charset="0"/>
                <a:cs typeface="Arial" panose="020B0604020202020204" pitchFamily="34" charset="0"/>
              </a:defRPr>
            </a:lvl4pPr>
            <a:lvl5pPr marL="2055813" indent="-227013">
              <a:spcBef>
                <a:spcPct val="30000"/>
              </a:spcBef>
              <a:defRPr sz="1200">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5B49326-B1A9-4E55-83BD-96630C663E6E}" type="slidenum">
              <a:rPr lang="en-CA" altLang="en-US" smtClean="0"/>
              <a:pPr>
                <a:spcBef>
                  <a:spcPct val="0"/>
                </a:spcBef>
              </a:pPr>
              <a:t>30</a:t>
            </a:fld>
            <a:endParaRPr lang="en-CA" alt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pPr eaLnBrk="1" hangingPunct="1"/>
            <a:endParaRPr lang="en-CA"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316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p:spPr>
        <p:txBody>
          <a:bodyPr/>
          <a:lstStyle/>
          <a:p>
            <a:r>
              <a:rPr lang="en-US" altLang="en-US" smtClean="0">
                <a:latin typeface="Arial" panose="020B0604020202020204" pitchFamily="34" charset="0"/>
                <a:cs typeface="Arial" panose="020B0604020202020204" pitchFamily="34" charset="0"/>
              </a:rPr>
              <a:t>Health equity means that all people can reach their full health potential and are not disadvantaged from attaining it because of their race, ethnicity, religion, gender, age, social class, socioeconomic status or other socially determined circumstance.</a:t>
            </a:r>
          </a:p>
        </p:txBody>
      </p:sp>
      <p:sp>
        <p:nvSpPr>
          <p:cNvPr id="3277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5B69AC6-4EA2-4AC6-BB95-F0FC299635B4}" type="slidenum">
              <a:rPr lang="en-CA" altLang="en-US" smtClean="0"/>
              <a:pPr/>
              <a:t>4</a:t>
            </a:fld>
            <a:endParaRPr lang="en-CA" altLang="en-US" smtClean="0"/>
          </a:p>
        </p:txBody>
      </p:sp>
    </p:spTree>
    <p:extLst>
      <p:ext uri="{BB962C8B-B14F-4D97-AF65-F5344CB8AC3E}">
        <p14:creationId xmlns:p14="http://schemas.microsoft.com/office/powerpoint/2010/main" val="395179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p:spPr>
        <p:txBody>
          <a:bodyPr/>
          <a:lstStyle/>
          <a:p>
            <a:r>
              <a:rPr lang="en-CA" altLang="en-US" dirty="0" smtClean="0">
                <a:latin typeface="Arial" panose="020B0604020202020204" pitchFamily="34" charset="0"/>
                <a:cs typeface="Arial" panose="020B0604020202020204" pitchFamily="34" charset="0"/>
              </a:rPr>
              <a:t>We can help to ‘level the playing field’ by approaching things with a health equity lens and giving people what they need to achieve optimal health.  </a:t>
            </a:r>
          </a:p>
          <a:p>
            <a:r>
              <a:rPr lang="en-CA" altLang="en-US" dirty="0" smtClean="0">
                <a:latin typeface="Arial" panose="020B0604020202020204" pitchFamily="34" charset="0"/>
                <a:cs typeface="Arial" panose="020B0604020202020204" pitchFamily="34" charset="0"/>
              </a:rPr>
              <a:t>Which isn’t necessarily the same as equality – or giving all people the same thing.</a:t>
            </a:r>
          </a:p>
          <a:p>
            <a:endParaRPr lang="en-CA" altLang="en-US" dirty="0" smtClean="0">
              <a:latin typeface="Arial" panose="020B0604020202020204" pitchFamily="34" charset="0"/>
              <a:cs typeface="Arial" panose="020B0604020202020204" pitchFamily="34" charset="0"/>
            </a:endParaRPr>
          </a:p>
        </p:txBody>
      </p:sp>
      <p:sp>
        <p:nvSpPr>
          <p:cNvPr id="3482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D253253-7819-4034-9F8F-BE87EDC1A4AB}" type="slidenum">
              <a:rPr lang="en-CA" altLang="en-US" smtClean="0"/>
              <a:pPr/>
              <a:t>5</a:t>
            </a:fld>
            <a:endParaRPr lang="en-CA" altLang="en-US" smtClean="0"/>
          </a:p>
        </p:txBody>
      </p:sp>
    </p:spTree>
    <p:extLst>
      <p:ext uri="{BB962C8B-B14F-4D97-AF65-F5344CB8AC3E}">
        <p14:creationId xmlns:p14="http://schemas.microsoft.com/office/powerpoint/2010/main" val="507280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p:spPr>
        <p:txBody>
          <a:bodyPr/>
          <a:lstStyle/>
          <a:p>
            <a:r>
              <a:rPr lang="en-US" altLang="en-US" dirty="0" smtClean="0">
                <a:latin typeface="Arial" panose="020B0604020202020204" pitchFamily="34" charset="0"/>
                <a:cs typeface="Arial" panose="020B0604020202020204" pitchFamily="34" charset="0"/>
              </a:rPr>
              <a:t>The social determinants of health are the social and economic factors that influence the health of a population. Housing is included as</a:t>
            </a:r>
            <a:r>
              <a:rPr lang="en-US" altLang="en-US" baseline="0" dirty="0" smtClean="0">
                <a:latin typeface="Arial" panose="020B0604020202020204" pitchFamily="34" charset="0"/>
                <a:cs typeface="Arial" panose="020B0604020202020204" pitchFamily="34" charset="0"/>
              </a:rPr>
              <a:t> one of these</a:t>
            </a:r>
            <a:r>
              <a:rPr lang="en-US" altLang="en-US" dirty="0" smtClean="0">
                <a:latin typeface="Arial" panose="020B0604020202020204" pitchFamily="34" charset="0"/>
                <a:cs typeface="Arial" panose="020B0604020202020204" pitchFamily="34" charset="0"/>
              </a:rPr>
              <a:t> factors.</a:t>
            </a:r>
          </a:p>
          <a:p>
            <a:endParaRPr lang="en-US" altLang="en-US" dirty="0" smtClean="0">
              <a:latin typeface="Arial" panose="020B0604020202020204" pitchFamily="34" charset="0"/>
              <a:cs typeface="Arial" panose="020B0604020202020204" pitchFamily="34" charset="0"/>
            </a:endParaRPr>
          </a:p>
          <a:p>
            <a:r>
              <a:rPr lang="en-US" altLang="en-US" dirty="0" smtClean="0">
                <a:latin typeface="Arial" panose="020B0604020202020204" pitchFamily="34" charset="0"/>
                <a:cs typeface="Arial" panose="020B0604020202020204" pitchFamily="34" charset="0"/>
              </a:rPr>
              <a:t>This list shows some of the common factors referred to as social determinants of health, but there are many more. </a:t>
            </a:r>
            <a:r>
              <a:rPr lang="en-US" altLang="en-US" baseline="0" dirty="0" smtClean="0">
                <a:latin typeface="Arial" panose="020B0604020202020204" pitchFamily="34" charset="0"/>
                <a:cs typeface="Arial" panose="020B0604020202020204" pitchFamily="34" charset="0"/>
              </a:rPr>
              <a:t> </a:t>
            </a:r>
            <a:r>
              <a:rPr lang="en-US" altLang="en-US" dirty="0" smtClean="0">
                <a:latin typeface="Arial" panose="020B0604020202020204" pitchFamily="34" charset="0"/>
                <a:cs typeface="Arial" panose="020B0604020202020204" pitchFamily="34" charset="0"/>
              </a:rPr>
              <a:t>And these factors overlap and cluster into groups of disadvantage and marginalization for individuals and populations.</a:t>
            </a:r>
          </a:p>
        </p:txBody>
      </p:sp>
      <p:sp>
        <p:nvSpPr>
          <p:cNvPr id="2458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97EE6B7-7CD2-408E-B801-8D89A6ABEC6A}" type="slidenum">
              <a:rPr lang="en-CA" altLang="en-US" smtClean="0"/>
              <a:pPr/>
              <a:t>6</a:t>
            </a:fld>
            <a:endParaRPr lang="en-CA" altLang="en-US" smtClean="0"/>
          </a:p>
        </p:txBody>
      </p:sp>
    </p:spTree>
    <p:extLst>
      <p:ext uri="{BB962C8B-B14F-4D97-AF65-F5344CB8AC3E}">
        <p14:creationId xmlns:p14="http://schemas.microsoft.com/office/powerpoint/2010/main" val="3027621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p:spPr>
        <p:txBody>
          <a:bodyPr/>
          <a:lstStyle/>
          <a:p>
            <a:r>
              <a:rPr lang="en-US" sz="1200" kern="1200" dirty="0" smtClean="0">
                <a:solidFill>
                  <a:schemeClr val="tx1"/>
                </a:solidFill>
                <a:effectLst/>
                <a:latin typeface="Arial" charset="0"/>
                <a:ea typeface="+mn-ea"/>
                <a:cs typeface="Arial" charset="0"/>
              </a:rPr>
              <a:t>Access to safe, stable, affordable housing is linked to better health.</a:t>
            </a:r>
          </a:p>
          <a:p>
            <a:r>
              <a:rPr lang="en-US" sz="1200" kern="1200" dirty="0" smtClean="0">
                <a:solidFill>
                  <a:schemeClr val="tx1"/>
                </a:solidFill>
                <a:effectLst/>
                <a:latin typeface="Arial" charset="0"/>
                <a:ea typeface="+mn-ea"/>
                <a:cs typeface="Arial" charset="0"/>
              </a:rPr>
              <a:t>Affordable housing leaves people with more money to spend on basic needs such as healthy food, clothing, medicine, child care and transportation. </a:t>
            </a:r>
          </a:p>
          <a:p>
            <a:r>
              <a:rPr lang="en-US" sz="1200" kern="1200" dirty="0" smtClean="0">
                <a:solidFill>
                  <a:schemeClr val="tx1"/>
                </a:solidFill>
                <a:effectLst/>
                <a:latin typeface="Arial" charset="0"/>
                <a:ea typeface="+mn-ea"/>
                <a:cs typeface="Arial" charset="0"/>
              </a:rPr>
              <a:t>These benefits lead to better emotional and mental health, more stability and less stress. </a:t>
            </a:r>
          </a:p>
          <a:p>
            <a:r>
              <a:rPr lang="en-US" sz="1200" kern="1200" dirty="0" smtClean="0">
                <a:solidFill>
                  <a:schemeClr val="tx1"/>
                </a:solidFill>
                <a:effectLst/>
                <a:latin typeface="Arial" charset="0"/>
                <a:ea typeface="+mn-ea"/>
                <a:cs typeface="Arial" charset="0"/>
              </a:rPr>
              <a:t>Having a safe, secure, well-located place to live is an important part of gaining employment, food security, access to social services, education, recreation and health care.</a:t>
            </a:r>
          </a:p>
          <a:p>
            <a:endParaRPr lang="en-US" sz="1200" kern="1200" dirty="0" smtClean="0">
              <a:solidFill>
                <a:schemeClr val="tx1"/>
              </a:solidFill>
              <a:effectLst/>
              <a:latin typeface="Arial" charset="0"/>
              <a:ea typeface="+mn-ea"/>
              <a:cs typeface="Arial" charset="0"/>
            </a:endParaRPr>
          </a:p>
          <a:p>
            <a:endParaRPr lang="en-US" altLang="en-US" dirty="0" smtClean="0">
              <a:latin typeface="Calibri" panose="020F0502020204030204" pitchFamily="34" charset="0"/>
              <a:ea typeface="Calibri" panose="020F0502020204030204" pitchFamily="34" charset="0"/>
              <a:cs typeface="Times New Roman" panose="02020603050405020304" pitchFamily="18" charset="0"/>
            </a:endParaRPr>
          </a:p>
        </p:txBody>
      </p:sp>
      <p:sp>
        <p:nvSpPr>
          <p:cNvPr id="3891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DDF0AD6-4F50-4589-AF68-FEFF3F82610D}" type="slidenum">
              <a:rPr lang="en-CA" altLang="en-US" smtClean="0"/>
              <a:pPr/>
              <a:t>7</a:t>
            </a:fld>
            <a:endParaRPr lang="en-CA" altLang="en-US" smtClean="0"/>
          </a:p>
        </p:txBody>
      </p:sp>
    </p:spTree>
    <p:extLst>
      <p:ext uri="{BB962C8B-B14F-4D97-AF65-F5344CB8AC3E}">
        <p14:creationId xmlns:p14="http://schemas.microsoft.com/office/powerpoint/2010/main" val="3462697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p:spPr>
        <p:txBody>
          <a:bodyPr/>
          <a:lstStyle/>
          <a:p>
            <a:r>
              <a:rPr lang="en-US" sz="1200" kern="1200" dirty="0" smtClean="0">
                <a:solidFill>
                  <a:schemeClr val="tx1"/>
                </a:solidFill>
                <a:effectLst/>
                <a:latin typeface="Arial" charset="0"/>
                <a:ea typeface="+mn-ea"/>
                <a:cs typeface="Arial" charset="0"/>
              </a:rPr>
              <a:t>According to the </a:t>
            </a:r>
            <a:r>
              <a:rPr lang="en-US" sz="1200" u="none" strike="noStrike" kern="1200" dirty="0" smtClean="0">
                <a:solidFill>
                  <a:schemeClr val="tx1"/>
                </a:solidFill>
                <a:effectLst/>
                <a:latin typeface="Arial" charset="0"/>
                <a:ea typeface="+mn-ea"/>
                <a:cs typeface="Arial" charset="0"/>
                <a:hlinkClick r:id="rId3"/>
              </a:rPr>
              <a:t>Canadian Definition of Homelessness,</a:t>
            </a:r>
            <a:r>
              <a:rPr lang="en-US" sz="1200" kern="1200" dirty="0" smtClean="0">
                <a:solidFill>
                  <a:schemeClr val="tx1"/>
                </a:solidFill>
                <a:effectLst/>
                <a:latin typeface="Arial" charset="0"/>
                <a:ea typeface="+mn-ea"/>
                <a:cs typeface="Arial" charset="0"/>
              </a:rPr>
              <a:t> homelessness is “the situation of an individual, family, or community without stable, safe, permanent, appropriate housing, or the immediate prospect, means and ability of acquiring it.”</a:t>
            </a:r>
          </a:p>
          <a:p>
            <a:r>
              <a:rPr lang="en-US" sz="1200" kern="1200" dirty="0" smtClean="0">
                <a:solidFill>
                  <a:schemeClr val="tx1"/>
                </a:solidFill>
                <a:effectLst/>
                <a:latin typeface="Arial" charset="0"/>
                <a:ea typeface="+mn-ea"/>
                <a:cs typeface="Arial" charset="0"/>
              </a:rPr>
              <a:t>It is important to note that this definition does not fully encompass every experience of homelessness. There are groups of people who are affected differently, and every individual’s experience is unique. Homelessness is not strictly an issue of housing instability. These are all important considerations when</a:t>
            </a:r>
            <a:r>
              <a:rPr lang="en-US" sz="1200" kern="1200" baseline="0" dirty="0" smtClean="0">
                <a:solidFill>
                  <a:schemeClr val="tx1"/>
                </a:solidFill>
                <a:effectLst/>
                <a:latin typeface="Arial" charset="0"/>
                <a:ea typeface="+mn-ea"/>
                <a:cs typeface="Arial" charset="0"/>
              </a:rPr>
              <a:t> determining</a:t>
            </a:r>
            <a:r>
              <a:rPr lang="en-US" sz="1200" kern="1200" dirty="0" smtClean="0">
                <a:solidFill>
                  <a:schemeClr val="tx1"/>
                </a:solidFill>
                <a:effectLst/>
                <a:latin typeface="Arial" charset="0"/>
                <a:ea typeface="+mn-ea"/>
                <a:cs typeface="Arial" charset="0"/>
              </a:rPr>
              <a:t> methods of addressing homelessness, as one strategy does not apply for every community.</a:t>
            </a:r>
          </a:p>
          <a:p>
            <a:endParaRPr lang="en-US" altLang="en-US" dirty="0" smtClean="0">
              <a:latin typeface="Arial" panose="020B0604020202020204" pitchFamily="34" charset="0"/>
              <a:cs typeface="Calibri" panose="020F0502020204030204" pitchFamily="34" charset="0"/>
            </a:endParaRPr>
          </a:p>
        </p:txBody>
      </p:sp>
      <p:sp>
        <p:nvSpPr>
          <p:cNvPr id="3686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A5563D8-853A-47FE-B2E2-3D16F360C2AF}" type="slidenum">
              <a:rPr lang="en-CA" altLang="en-US" smtClean="0"/>
              <a:pPr/>
              <a:t>8</a:t>
            </a:fld>
            <a:endParaRPr lang="en-CA" altLang="en-US" smtClean="0"/>
          </a:p>
        </p:txBody>
      </p:sp>
    </p:spTree>
    <p:extLst>
      <p:ext uri="{BB962C8B-B14F-4D97-AF65-F5344CB8AC3E}">
        <p14:creationId xmlns:p14="http://schemas.microsoft.com/office/powerpoint/2010/main" val="2785884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Arial" charset="0"/>
              </a:rPr>
              <a:t>The Indigenous definition of homelessness considers the traumas imposed on Indigenous Peoples through colonialism. According to the </a:t>
            </a:r>
            <a:r>
              <a:rPr lang="en-US" sz="1200" u="sng" kern="1200" dirty="0" smtClean="0">
                <a:solidFill>
                  <a:schemeClr val="tx1"/>
                </a:solidFill>
                <a:effectLst/>
                <a:latin typeface="Arial" charset="0"/>
                <a:ea typeface="+mn-ea"/>
                <a:cs typeface="Arial" charset="0"/>
                <a:hlinkClick r:id="rId3"/>
              </a:rPr>
              <a:t>Definition of Indigenous Homelessness</a:t>
            </a:r>
            <a:r>
              <a:rPr lang="en-US" sz="1200" kern="1200" dirty="0" smtClean="0">
                <a:solidFill>
                  <a:schemeClr val="tx1"/>
                </a:solidFill>
                <a:effectLst/>
                <a:latin typeface="Arial" charset="0"/>
                <a:ea typeface="+mn-ea"/>
                <a:cs typeface="Arial" charset="0"/>
              </a:rPr>
              <a:t> in Canada, it is “a human condition that describes First Nations, Métis and Inuit individuals, families or communities lacking stable, permanent, appropriate housing, or the immediate prospect, means or ability to acquire such housing.</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Arial" charset="0"/>
              </a:rPr>
              <a:t>Indigenous homelessness is not defined as lacking a structure of habitation; rather, it is more fully described and understood through a composite lens of Indigenous worldviews.”</a:t>
            </a:r>
          </a:p>
          <a:p>
            <a:r>
              <a:rPr lang="en-US" sz="1200" b="0" i="0" u="none" strike="noStrike" kern="1200" dirty="0" smtClean="0">
                <a:solidFill>
                  <a:schemeClr val="tx1"/>
                </a:solidFill>
                <a:effectLst/>
                <a:latin typeface="Arial" charset="0"/>
                <a:ea typeface="+mn-ea"/>
                <a:cs typeface="Arial" charset="0"/>
              </a:rPr>
              <a:t>These include: individuals, families and communities isolated from their relationships to land, water, place, family, kin, each other, animals, cultures, languages and identities. </a:t>
            </a:r>
          </a:p>
          <a:p>
            <a:r>
              <a:rPr lang="en-US" sz="1200" b="0" i="0" u="none" strike="noStrike" kern="1200" dirty="0" smtClean="0">
                <a:solidFill>
                  <a:schemeClr val="tx1"/>
                </a:solidFill>
                <a:effectLst/>
                <a:latin typeface="Arial" charset="0"/>
                <a:ea typeface="+mn-ea"/>
                <a:cs typeface="Arial" charset="0"/>
              </a:rPr>
              <a:t>Importantly, Indigenous people experiencing these kinds of homelessness cannot culturally, spiritually, emotionally or physically reconnect with their Indigeneity or lost relationships.</a:t>
            </a:r>
            <a:endParaRPr lang="en-US" altLang="en-US" dirty="0" smtClean="0">
              <a:latin typeface="Arial" panose="020B0604020202020204" pitchFamily="34" charset="0"/>
              <a:cs typeface="Calibri" panose="020F0502020204030204" pitchFamily="34" charset="0"/>
            </a:endParaRPr>
          </a:p>
        </p:txBody>
      </p:sp>
      <p:sp>
        <p:nvSpPr>
          <p:cNvPr id="3686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A5563D8-853A-47FE-B2E2-3D16F360C2AF}" type="slidenum">
              <a:rPr lang="en-CA" altLang="en-US" smtClean="0"/>
              <a:pPr/>
              <a:t>9</a:t>
            </a:fld>
            <a:endParaRPr lang="en-CA" altLang="en-US" smtClean="0"/>
          </a:p>
        </p:txBody>
      </p:sp>
    </p:spTree>
    <p:extLst>
      <p:ext uri="{BB962C8B-B14F-4D97-AF65-F5344CB8AC3E}">
        <p14:creationId xmlns:p14="http://schemas.microsoft.com/office/powerpoint/2010/main" val="2089066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owerpoint Slid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38113"/>
            <a:ext cx="9144000" cy="699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spect="1" noChangeArrowheads="1"/>
          </p:cNvSpPr>
          <p:nvPr userDrawn="1"/>
        </p:nvSpPr>
        <p:spPr bwMode="auto">
          <a:xfrm>
            <a:off x="0" y="-171450"/>
            <a:ext cx="9251950" cy="720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mtClean="0"/>
          </a:p>
        </p:txBody>
      </p:sp>
      <p:sp>
        <p:nvSpPr>
          <p:cNvPr id="5122" name="Rectangle 2"/>
          <p:cNvSpPr>
            <a:spLocks noGrp="1" noChangeArrowheads="1"/>
          </p:cNvSpPr>
          <p:nvPr>
            <p:ph type="ctrTitle"/>
          </p:nvPr>
        </p:nvSpPr>
        <p:spPr>
          <a:xfrm>
            <a:off x="685800" y="2130425"/>
            <a:ext cx="7772400" cy="1470025"/>
          </a:xfrm>
        </p:spPr>
        <p:txBody>
          <a:bodyPr/>
          <a:lstStyle>
            <a:lvl1pPr>
              <a:defRPr/>
            </a:lvl1pPr>
          </a:lstStyle>
          <a:p>
            <a:pPr lvl="0"/>
            <a:r>
              <a:rPr lang="en-CA" altLang="en-US" noProof="0" smtClean="0"/>
              <a:t>Click to edit Master title style</a:t>
            </a:r>
          </a:p>
        </p:txBody>
      </p:sp>
      <p:sp>
        <p:nvSpPr>
          <p:cNvPr id="5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CA" altLang="en-US" noProof="0" smtClean="0"/>
              <a:t>Click to edit Master subtitle style</a:t>
            </a:r>
          </a:p>
        </p:txBody>
      </p:sp>
      <p:sp>
        <p:nvSpPr>
          <p:cNvPr id="6" name="Rectangle 4"/>
          <p:cNvSpPr>
            <a:spLocks noGrp="1" noChangeArrowheads="1"/>
          </p:cNvSpPr>
          <p:nvPr>
            <p:ph type="dt" sz="half" idx="10"/>
          </p:nvPr>
        </p:nvSpPr>
        <p:spPr/>
        <p:txBody>
          <a:bodyPr/>
          <a:lstStyle>
            <a:lvl1pPr>
              <a:defRPr/>
            </a:lvl1pPr>
          </a:lstStyle>
          <a:p>
            <a:pPr>
              <a:defRPr/>
            </a:pPr>
            <a:endParaRPr lang="en-CA" altLang="en-US"/>
          </a:p>
        </p:txBody>
      </p:sp>
      <p:sp>
        <p:nvSpPr>
          <p:cNvPr id="7" name="Rectangle 5"/>
          <p:cNvSpPr>
            <a:spLocks noGrp="1" noChangeArrowheads="1"/>
          </p:cNvSpPr>
          <p:nvPr>
            <p:ph type="ftr" sz="quarter" idx="11"/>
          </p:nvPr>
        </p:nvSpPr>
        <p:spPr/>
        <p:txBody>
          <a:bodyPr/>
          <a:lstStyle>
            <a:lvl1pPr>
              <a:defRPr/>
            </a:lvl1pPr>
          </a:lstStyle>
          <a:p>
            <a:pPr>
              <a:defRPr/>
            </a:pPr>
            <a:endParaRPr lang="en-CA" altLang="en-US"/>
          </a:p>
        </p:txBody>
      </p:sp>
      <p:sp>
        <p:nvSpPr>
          <p:cNvPr id="8" name="Rectangle 6"/>
          <p:cNvSpPr>
            <a:spLocks noGrp="1" noChangeArrowheads="1"/>
          </p:cNvSpPr>
          <p:nvPr>
            <p:ph type="sldNum" sz="quarter" idx="12"/>
          </p:nvPr>
        </p:nvSpPr>
        <p:spPr/>
        <p:txBody>
          <a:bodyPr/>
          <a:lstStyle>
            <a:lvl1pPr>
              <a:defRPr/>
            </a:lvl1pPr>
          </a:lstStyle>
          <a:p>
            <a:pPr>
              <a:defRPr/>
            </a:pPr>
            <a:fld id="{952C4CBE-886C-43DA-9427-4FC1EA12AF3F}" type="slidenum">
              <a:rPr lang="en-CA" altLang="en-US"/>
              <a:pPr>
                <a:defRPr/>
              </a:pPr>
              <a:t>‹#›</a:t>
            </a:fld>
            <a:endParaRPr lang="en-CA" altLang="en-US"/>
          </a:p>
        </p:txBody>
      </p:sp>
    </p:spTree>
    <p:extLst>
      <p:ext uri="{BB962C8B-B14F-4D97-AF65-F5344CB8AC3E}">
        <p14:creationId xmlns:p14="http://schemas.microsoft.com/office/powerpoint/2010/main" val="571668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CA"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CA" altLang="en-US"/>
          </a:p>
        </p:txBody>
      </p:sp>
      <p:sp>
        <p:nvSpPr>
          <p:cNvPr id="6" name="Rectangle 6"/>
          <p:cNvSpPr>
            <a:spLocks noGrp="1" noChangeArrowheads="1"/>
          </p:cNvSpPr>
          <p:nvPr>
            <p:ph type="sldNum" sz="quarter" idx="12"/>
          </p:nvPr>
        </p:nvSpPr>
        <p:spPr>
          <a:ln/>
        </p:spPr>
        <p:txBody>
          <a:bodyPr/>
          <a:lstStyle>
            <a:lvl1pPr>
              <a:defRPr/>
            </a:lvl1pPr>
          </a:lstStyle>
          <a:p>
            <a:pPr>
              <a:defRPr/>
            </a:pPr>
            <a:fld id="{21A9F213-11DA-4842-B07D-2C3776EEA72E}" type="slidenum">
              <a:rPr lang="en-CA" altLang="en-US"/>
              <a:pPr>
                <a:defRPr/>
              </a:pPr>
              <a:t>‹#›</a:t>
            </a:fld>
            <a:endParaRPr lang="en-CA" altLang="en-US"/>
          </a:p>
        </p:txBody>
      </p:sp>
    </p:spTree>
    <p:extLst>
      <p:ext uri="{BB962C8B-B14F-4D97-AF65-F5344CB8AC3E}">
        <p14:creationId xmlns:p14="http://schemas.microsoft.com/office/powerpoint/2010/main" val="3867772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8925" y="274638"/>
            <a:ext cx="2058988" cy="58801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29325" cy="5880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CA"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CA" altLang="en-US"/>
          </a:p>
        </p:txBody>
      </p:sp>
      <p:sp>
        <p:nvSpPr>
          <p:cNvPr id="6" name="Rectangle 6"/>
          <p:cNvSpPr>
            <a:spLocks noGrp="1" noChangeArrowheads="1"/>
          </p:cNvSpPr>
          <p:nvPr>
            <p:ph type="sldNum" sz="quarter" idx="12"/>
          </p:nvPr>
        </p:nvSpPr>
        <p:spPr>
          <a:ln/>
        </p:spPr>
        <p:txBody>
          <a:bodyPr/>
          <a:lstStyle>
            <a:lvl1pPr>
              <a:defRPr/>
            </a:lvl1pPr>
          </a:lstStyle>
          <a:p>
            <a:pPr>
              <a:defRPr/>
            </a:pPr>
            <a:fld id="{701B3244-FB8C-4368-A53F-6B970874A6DA}" type="slidenum">
              <a:rPr lang="en-CA" altLang="en-US"/>
              <a:pPr>
                <a:defRPr/>
              </a:pPr>
              <a:t>‹#›</a:t>
            </a:fld>
            <a:endParaRPr lang="en-CA" altLang="en-US"/>
          </a:p>
        </p:txBody>
      </p:sp>
    </p:spTree>
    <p:extLst>
      <p:ext uri="{BB962C8B-B14F-4D97-AF65-F5344CB8AC3E}">
        <p14:creationId xmlns:p14="http://schemas.microsoft.com/office/powerpoint/2010/main" val="754392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owerpoint Slid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38113"/>
            <a:ext cx="9144000" cy="699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spect="1" noChangeArrowheads="1"/>
          </p:cNvSpPr>
          <p:nvPr userDrawn="1"/>
        </p:nvSpPr>
        <p:spPr bwMode="auto">
          <a:xfrm>
            <a:off x="0" y="-171450"/>
            <a:ext cx="9251950" cy="7200900"/>
          </a:xfrm>
          <a:prstGeom prst="rect">
            <a:avLst/>
          </a:prstGeom>
          <a:noFill/>
          <a:ln>
            <a:noFill/>
          </a:ln>
          <a:effectLst/>
          <a:extLst>
            <a:ext uri="{909E8E84-426E-40dd-AFC4-6F175D3DCCD1}"/>
            <a:ext uri="{91240B29-F687-4f45-9708-019B960494DF}"/>
            <a:ext uri="{AF507438-7753-43e0-B8FC-AC1667EBCBE1}"/>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mtClean="0">
              <a:solidFill>
                <a:srgbClr val="000000"/>
              </a:solidFill>
              <a:ea typeface="ＭＳ Ｐゴシック" charset="0"/>
            </a:endParaRPr>
          </a:p>
        </p:txBody>
      </p:sp>
      <p:sp>
        <p:nvSpPr>
          <p:cNvPr id="5122" name="Rectangle 2"/>
          <p:cNvSpPr>
            <a:spLocks noGrp="1" noChangeArrowheads="1"/>
          </p:cNvSpPr>
          <p:nvPr>
            <p:ph type="ctrTitle"/>
          </p:nvPr>
        </p:nvSpPr>
        <p:spPr>
          <a:xfrm>
            <a:off x="685800" y="2130425"/>
            <a:ext cx="7772400" cy="1470025"/>
          </a:xfrm>
        </p:spPr>
        <p:txBody>
          <a:bodyPr/>
          <a:lstStyle>
            <a:lvl1pPr>
              <a:defRPr/>
            </a:lvl1pPr>
          </a:lstStyle>
          <a:p>
            <a:pPr lvl="0"/>
            <a:r>
              <a:rPr lang="en-CA" altLang="en-US" noProof="0" smtClean="0"/>
              <a:t>Click to edit Master title style</a:t>
            </a:r>
          </a:p>
        </p:txBody>
      </p:sp>
      <p:sp>
        <p:nvSpPr>
          <p:cNvPr id="5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CA" altLang="en-US" noProof="0" smtClean="0"/>
              <a:t>Click to edit Master subtitle style</a:t>
            </a:r>
          </a:p>
        </p:txBody>
      </p:sp>
      <p:sp>
        <p:nvSpPr>
          <p:cNvPr id="6" name="Rectangle 4"/>
          <p:cNvSpPr>
            <a:spLocks noGrp="1" noChangeArrowheads="1"/>
          </p:cNvSpPr>
          <p:nvPr>
            <p:ph type="dt" sz="half" idx="10"/>
          </p:nvPr>
        </p:nvSpPr>
        <p:spPr/>
        <p:txBody>
          <a:bodyPr/>
          <a:lstStyle>
            <a:lvl1pPr>
              <a:defRPr/>
            </a:lvl1pPr>
          </a:lstStyle>
          <a:p>
            <a:pPr>
              <a:defRPr/>
            </a:pPr>
            <a:endParaRPr lang="en-CA" altLang="en-US"/>
          </a:p>
        </p:txBody>
      </p:sp>
      <p:sp>
        <p:nvSpPr>
          <p:cNvPr id="7" name="Rectangle 5"/>
          <p:cNvSpPr>
            <a:spLocks noGrp="1" noChangeArrowheads="1"/>
          </p:cNvSpPr>
          <p:nvPr>
            <p:ph type="ftr" sz="quarter" idx="11"/>
          </p:nvPr>
        </p:nvSpPr>
        <p:spPr/>
        <p:txBody>
          <a:bodyPr/>
          <a:lstStyle>
            <a:lvl1pPr>
              <a:defRPr/>
            </a:lvl1pPr>
          </a:lstStyle>
          <a:p>
            <a:pPr>
              <a:defRPr/>
            </a:pPr>
            <a:endParaRPr lang="en-CA" altLang="en-US"/>
          </a:p>
        </p:txBody>
      </p:sp>
      <p:sp>
        <p:nvSpPr>
          <p:cNvPr id="8" name="Rectangle 6"/>
          <p:cNvSpPr>
            <a:spLocks noGrp="1" noChangeArrowheads="1"/>
          </p:cNvSpPr>
          <p:nvPr>
            <p:ph type="sldNum" sz="quarter" idx="12"/>
          </p:nvPr>
        </p:nvSpPr>
        <p:spPr/>
        <p:txBody>
          <a:bodyPr/>
          <a:lstStyle>
            <a:lvl1pPr>
              <a:defRPr>
                <a:latin typeface="Arial" panose="020B0604020202020204" pitchFamily="34" charset="0"/>
                <a:ea typeface="+mn-ea"/>
                <a:cs typeface="Arial" panose="020B0604020202020204" pitchFamily="34" charset="0"/>
              </a:defRPr>
            </a:lvl1pPr>
          </a:lstStyle>
          <a:p>
            <a:pPr>
              <a:defRPr/>
            </a:pPr>
            <a:fld id="{1233C765-75E9-44B7-8831-78601C7A7C7F}" type="slidenum">
              <a:rPr lang="en-CA"/>
              <a:pPr>
                <a:defRPr/>
              </a:pPr>
              <a:t>‹#›</a:t>
            </a:fld>
            <a:endParaRPr lang="en-CA"/>
          </a:p>
        </p:txBody>
      </p:sp>
    </p:spTree>
    <p:extLst>
      <p:ext uri="{BB962C8B-B14F-4D97-AF65-F5344CB8AC3E}">
        <p14:creationId xmlns:p14="http://schemas.microsoft.com/office/powerpoint/2010/main" val="3345168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p:txBody>
          <a:bodyPr/>
          <a:lstStyle>
            <a:lvl1pPr>
              <a:defRPr/>
            </a:lvl1pPr>
          </a:lstStyle>
          <a:p>
            <a:pPr>
              <a:defRPr/>
            </a:pPr>
            <a:endParaRPr lang="en-CA" altLang="en-US"/>
          </a:p>
        </p:txBody>
      </p:sp>
      <p:sp>
        <p:nvSpPr>
          <p:cNvPr id="5" name="Rectangle 5"/>
          <p:cNvSpPr>
            <a:spLocks noGrp="1" noChangeArrowheads="1"/>
          </p:cNvSpPr>
          <p:nvPr>
            <p:ph type="ftr" sz="quarter" idx="11"/>
          </p:nvPr>
        </p:nvSpPr>
        <p:spPr/>
        <p:txBody>
          <a:bodyPr/>
          <a:lstStyle>
            <a:lvl1pPr>
              <a:defRPr/>
            </a:lvl1pPr>
          </a:lstStyle>
          <a:p>
            <a:pPr>
              <a:defRPr/>
            </a:pPr>
            <a:endParaRPr lang="en-CA" altLang="en-US"/>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ea typeface="+mn-ea"/>
                <a:cs typeface="Arial" panose="020B0604020202020204" pitchFamily="34" charset="0"/>
              </a:defRPr>
            </a:lvl1pPr>
          </a:lstStyle>
          <a:p>
            <a:pPr>
              <a:defRPr/>
            </a:pPr>
            <a:fld id="{33487BD8-5336-4CE3-BC80-3C5A997944E5}" type="slidenum">
              <a:rPr lang="en-CA"/>
              <a:pPr>
                <a:defRPr/>
              </a:pPr>
              <a:t>‹#›</a:t>
            </a:fld>
            <a:endParaRPr lang="en-CA"/>
          </a:p>
        </p:txBody>
      </p:sp>
    </p:spTree>
    <p:extLst>
      <p:ext uri="{BB962C8B-B14F-4D97-AF65-F5344CB8AC3E}">
        <p14:creationId xmlns:p14="http://schemas.microsoft.com/office/powerpoint/2010/main" val="207772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CA" altLang="en-US"/>
          </a:p>
        </p:txBody>
      </p:sp>
      <p:sp>
        <p:nvSpPr>
          <p:cNvPr id="5" name="Rectangle 5"/>
          <p:cNvSpPr>
            <a:spLocks noGrp="1" noChangeArrowheads="1"/>
          </p:cNvSpPr>
          <p:nvPr>
            <p:ph type="ftr" sz="quarter" idx="11"/>
          </p:nvPr>
        </p:nvSpPr>
        <p:spPr/>
        <p:txBody>
          <a:bodyPr/>
          <a:lstStyle>
            <a:lvl1pPr>
              <a:defRPr/>
            </a:lvl1pPr>
          </a:lstStyle>
          <a:p>
            <a:pPr>
              <a:defRPr/>
            </a:pPr>
            <a:endParaRPr lang="en-CA" altLang="en-US"/>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ea typeface="+mn-ea"/>
                <a:cs typeface="Arial" panose="020B0604020202020204" pitchFamily="34" charset="0"/>
              </a:defRPr>
            </a:lvl1pPr>
          </a:lstStyle>
          <a:p>
            <a:pPr>
              <a:defRPr/>
            </a:pPr>
            <a:fld id="{75586AC1-5508-4F83-A010-EB24E781CBD9}" type="slidenum">
              <a:rPr lang="en-CA"/>
              <a:pPr>
                <a:defRPr/>
              </a:pPr>
              <a:t>‹#›</a:t>
            </a:fld>
            <a:endParaRPr lang="en-CA"/>
          </a:p>
        </p:txBody>
      </p:sp>
    </p:spTree>
    <p:extLst>
      <p:ext uri="{BB962C8B-B14F-4D97-AF65-F5344CB8AC3E}">
        <p14:creationId xmlns:p14="http://schemas.microsoft.com/office/powerpoint/2010/main" val="1715548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68313" y="16287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59313" y="16287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p:txBody>
          <a:bodyPr/>
          <a:lstStyle>
            <a:lvl1pPr>
              <a:defRPr/>
            </a:lvl1pPr>
          </a:lstStyle>
          <a:p>
            <a:pPr>
              <a:defRPr/>
            </a:pPr>
            <a:endParaRPr lang="en-CA" altLang="en-US"/>
          </a:p>
        </p:txBody>
      </p:sp>
      <p:sp>
        <p:nvSpPr>
          <p:cNvPr id="6" name="Rectangle 5"/>
          <p:cNvSpPr>
            <a:spLocks noGrp="1" noChangeArrowheads="1"/>
          </p:cNvSpPr>
          <p:nvPr>
            <p:ph type="ftr" sz="quarter" idx="11"/>
          </p:nvPr>
        </p:nvSpPr>
        <p:spPr/>
        <p:txBody>
          <a:bodyPr/>
          <a:lstStyle>
            <a:lvl1pPr>
              <a:defRPr/>
            </a:lvl1pPr>
          </a:lstStyle>
          <a:p>
            <a:pPr>
              <a:defRPr/>
            </a:pPr>
            <a:endParaRPr lang="en-CA" altLang="en-US"/>
          </a:p>
        </p:txBody>
      </p:sp>
      <p:sp>
        <p:nvSpPr>
          <p:cNvPr id="7" name="Rectangle 6"/>
          <p:cNvSpPr>
            <a:spLocks noGrp="1" noChangeArrowheads="1"/>
          </p:cNvSpPr>
          <p:nvPr>
            <p:ph type="sldNum" sz="quarter" idx="12"/>
          </p:nvPr>
        </p:nvSpPr>
        <p:spPr/>
        <p:txBody>
          <a:bodyPr/>
          <a:lstStyle>
            <a:lvl1pPr>
              <a:defRPr>
                <a:latin typeface="Arial" panose="020B0604020202020204" pitchFamily="34" charset="0"/>
                <a:ea typeface="+mn-ea"/>
                <a:cs typeface="Arial" panose="020B0604020202020204" pitchFamily="34" charset="0"/>
              </a:defRPr>
            </a:lvl1pPr>
          </a:lstStyle>
          <a:p>
            <a:pPr>
              <a:defRPr/>
            </a:pPr>
            <a:fld id="{1A49EA02-829A-402B-AB19-BC5AC22981DD}" type="slidenum">
              <a:rPr lang="en-CA"/>
              <a:pPr>
                <a:defRPr/>
              </a:pPr>
              <a:t>‹#›</a:t>
            </a:fld>
            <a:endParaRPr lang="en-CA"/>
          </a:p>
        </p:txBody>
      </p:sp>
    </p:spTree>
    <p:extLst>
      <p:ext uri="{BB962C8B-B14F-4D97-AF65-F5344CB8AC3E}">
        <p14:creationId xmlns:p14="http://schemas.microsoft.com/office/powerpoint/2010/main" val="1808471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4"/>
          <p:cNvSpPr>
            <a:spLocks noGrp="1" noChangeArrowheads="1"/>
          </p:cNvSpPr>
          <p:nvPr>
            <p:ph type="dt" sz="half" idx="10"/>
          </p:nvPr>
        </p:nvSpPr>
        <p:spPr/>
        <p:txBody>
          <a:bodyPr/>
          <a:lstStyle>
            <a:lvl1pPr>
              <a:defRPr/>
            </a:lvl1pPr>
          </a:lstStyle>
          <a:p>
            <a:pPr>
              <a:defRPr/>
            </a:pPr>
            <a:endParaRPr lang="en-CA" altLang="en-US"/>
          </a:p>
        </p:txBody>
      </p:sp>
      <p:sp>
        <p:nvSpPr>
          <p:cNvPr id="8" name="Rectangle 5"/>
          <p:cNvSpPr>
            <a:spLocks noGrp="1" noChangeArrowheads="1"/>
          </p:cNvSpPr>
          <p:nvPr>
            <p:ph type="ftr" sz="quarter" idx="11"/>
          </p:nvPr>
        </p:nvSpPr>
        <p:spPr/>
        <p:txBody>
          <a:bodyPr/>
          <a:lstStyle>
            <a:lvl1pPr>
              <a:defRPr/>
            </a:lvl1pPr>
          </a:lstStyle>
          <a:p>
            <a:pPr>
              <a:defRPr/>
            </a:pPr>
            <a:endParaRPr lang="en-CA" altLang="en-US"/>
          </a:p>
        </p:txBody>
      </p:sp>
      <p:sp>
        <p:nvSpPr>
          <p:cNvPr id="9" name="Rectangle 6"/>
          <p:cNvSpPr>
            <a:spLocks noGrp="1" noChangeArrowheads="1"/>
          </p:cNvSpPr>
          <p:nvPr>
            <p:ph type="sldNum" sz="quarter" idx="12"/>
          </p:nvPr>
        </p:nvSpPr>
        <p:spPr/>
        <p:txBody>
          <a:bodyPr/>
          <a:lstStyle>
            <a:lvl1pPr>
              <a:defRPr>
                <a:latin typeface="Arial" panose="020B0604020202020204" pitchFamily="34" charset="0"/>
                <a:ea typeface="+mn-ea"/>
                <a:cs typeface="Arial" panose="020B0604020202020204" pitchFamily="34" charset="0"/>
              </a:defRPr>
            </a:lvl1pPr>
          </a:lstStyle>
          <a:p>
            <a:pPr>
              <a:defRPr/>
            </a:pPr>
            <a:fld id="{AE3A1B8E-4D4C-45D6-988A-7C8DC9A125B3}" type="slidenum">
              <a:rPr lang="en-CA"/>
              <a:pPr>
                <a:defRPr/>
              </a:pPr>
              <a:t>‹#›</a:t>
            </a:fld>
            <a:endParaRPr lang="en-CA"/>
          </a:p>
        </p:txBody>
      </p:sp>
    </p:spTree>
    <p:extLst>
      <p:ext uri="{BB962C8B-B14F-4D97-AF65-F5344CB8AC3E}">
        <p14:creationId xmlns:p14="http://schemas.microsoft.com/office/powerpoint/2010/main" val="123450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4"/>
          <p:cNvSpPr>
            <a:spLocks noGrp="1" noChangeArrowheads="1"/>
          </p:cNvSpPr>
          <p:nvPr>
            <p:ph type="dt" sz="half" idx="10"/>
          </p:nvPr>
        </p:nvSpPr>
        <p:spPr/>
        <p:txBody>
          <a:bodyPr/>
          <a:lstStyle>
            <a:lvl1pPr>
              <a:defRPr/>
            </a:lvl1pPr>
          </a:lstStyle>
          <a:p>
            <a:pPr>
              <a:defRPr/>
            </a:pPr>
            <a:endParaRPr lang="en-CA" altLang="en-US"/>
          </a:p>
        </p:txBody>
      </p:sp>
      <p:sp>
        <p:nvSpPr>
          <p:cNvPr id="4" name="Rectangle 5"/>
          <p:cNvSpPr>
            <a:spLocks noGrp="1" noChangeArrowheads="1"/>
          </p:cNvSpPr>
          <p:nvPr>
            <p:ph type="ftr" sz="quarter" idx="11"/>
          </p:nvPr>
        </p:nvSpPr>
        <p:spPr/>
        <p:txBody>
          <a:bodyPr/>
          <a:lstStyle>
            <a:lvl1pPr>
              <a:defRPr/>
            </a:lvl1pPr>
          </a:lstStyle>
          <a:p>
            <a:pPr>
              <a:defRPr/>
            </a:pPr>
            <a:endParaRPr lang="en-CA" altLang="en-US"/>
          </a:p>
        </p:txBody>
      </p:sp>
      <p:sp>
        <p:nvSpPr>
          <p:cNvPr id="5" name="Rectangle 6"/>
          <p:cNvSpPr>
            <a:spLocks noGrp="1" noChangeArrowheads="1"/>
          </p:cNvSpPr>
          <p:nvPr>
            <p:ph type="sldNum" sz="quarter" idx="12"/>
          </p:nvPr>
        </p:nvSpPr>
        <p:spPr/>
        <p:txBody>
          <a:bodyPr/>
          <a:lstStyle>
            <a:lvl1pPr>
              <a:defRPr>
                <a:latin typeface="Arial" panose="020B0604020202020204" pitchFamily="34" charset="0"/>
                <a:ea typeface="+mn-ea"/>
                <a:cs typeface="Arial" panose="020B0604020202020204" pitchFamily="34" charset="0"/>
              </a:defRPr>
            </a:lvl1pPr>
          </a:lstStyle>
          <a:p>
            <a:pPr>
              <a:defRPr/>
            </a:pPr>
            <a:fld id="{43F2DB03-C17D-428F-9BA6-A068A26A0C90}" type="slidenum">
              <a:rPr lang="en-CA"/>
              <a:pPr>
                <a:defRPr/>
              </a:pPr>
              <a:t>‹#›</a:t>
            </a:fld>
            <a:endParaRPr lang="en-CA"/>
          </a:p>
        </p:txBody>
      </p:sp>
    </p:spTree>
    <p:extLst>
      <p:ext uri="{BB962C8B-B14F-4D97-AF65-F5344CB8AC3E}">
        <p14:creationId xmlns:p14="http://schemas.microsoft.com/office/powerpoint/2010/main" val="2195687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CA" altLang="en-US"/>
          </a:p>
        </p:txBody>
      </p:sp>
      <p:sp>
        <p:nvSpPr>
          <p:cNvPr id="3" name="Rectangle 5"/>
          <p:cNvSpPr>
            <a:spLocks noGrp="1" noChangeArrowheads="1"/>
          </p:cNvSpPr>
          <p:nvPr>
            <p:ph type="ftr" sz="quarter" idx="11"/>
          </p:nvPr>
        </p:nvSpPr>
        <p:spPr/>
        <p:txBody>
          <a:bodyPr/>
          <a:lstStyle>
            <a:lvl1pPr>
              <a:defRPr/>
            </a:lvl1pPr>
          </a:lstStyle>
          <a:p>
            <a:pPr>
              <a:defRPr/>
            </a:pPr>
            <a:endParaRPr lang="en-CA" altLang="en-US"/>
          </a:p>
        </p:txBody>
      </p:sp>
      <p:sp>
        <p:nvSpPr>
          <p:cNvPr id="4" name="Rectangle 6"/>
          <p:cNvSpPr>
            <a:spLocks noGrp="1" noChangeArrowheads="1"/>
          </p:cNvSpPr>
          <p:nvPr>
            <p:ph type="sldNum" sz="quarter" idx="12"/>
          </p:nvPr>
        </p:nvSpPr>
        <p:spPr/>
        <p:txBody>
          <a:bodyPr/>
          <a:lstStyle>
            <a:lvl1pPr>
              <a:defRPr>
                <a:latin typeface="Arial" panose="020B0604020202020204" pitchFamily="34" charset="0"/>
                <a:ea typeface="+mn-ea"/>
                <a:cs typeface="Arial" panose="020B0604020202020204" pitchFamily="34" charset="0"/>
              </a:defRPr>
            </a:lvl1pPr>
          </a:lstStyle>
          <a:p>
            <a:pPr>
              <a:defRPr/>
            </a:pPr>
            <a:fld id="{2A57D0E0-ABA8-42A4-85C4-D8F1173A7A57}" type="slidenum">
              <a:rPr lang="en-CA"/>
              <a:pPr>
                <a:defRPr/>
              </a:pPr>
              <a:t>‹#›</a:t>
            </a:fld>
            <a:endParaRPr lang="en-CA"/>
          </a:p>
        </p:txBody>
      </p:sp>
    </p:spTree>
    <p:extLst>
      <p:ext uri="{BB962C8B-B14F-4D97-AF65-F5344CB8AC3E}">
        <p14:creationId xmlns:p14="http://schemas.microsoft.com/office/powerpoint/2010/main" val="33031638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CA" altLang="en-US"/>
          </a:p>
        </p:txBody>
      </p:sp>
      <p:sp>
        <p:nvSpPr>
          <p:cNvPr id="6" name="Rectangle 5"/>
          <p:cNvSpPr>
            <a:spLocks noGrp="1" noChangeArrowheads="1"/>
          </p:cNvSpPr>
          <p:nvPr>
            <p:ph type="ftr" sz="quarter" idx="11"/>
          </p:nvPr>
        </p:nvSpPr>
        <p:spPr/>
        <p:txBody>
          <a:bodyPr/>
          <a:lstStyle>
            <a:lvl1pPr>
              <a:defRPr/>
            </a:lvl1pPr>
          </a:lstStyle>
          <a:p>
            <a:pPr>
              <a:defRPr/>
            </a:pPr>
            <a:endParaRPr lang="en-CA" altLang="en-US"/>
          </a:p>
        </p:txBody>
      </p:sp>
      <p:sp>
        <p:nvSpPr>
          <p:cNvPr id="7" name="Rectangle 6"/>
          <p:cNvSpPr>
            <a:spLocks noGrp="1" noChangeArrowheads="1"/>
          </p:cNvSpPr>
          <p:nvPr>
            <p:ph type="sldNum" sz="quarter" idx="12"/>
          </p:nvPr>
        </p:nvSpPr>
        <p:spPr/>
        <p:txBody>
          <a:bodyPr/>
          <a:lstStyle>
            <a:lvl1pPr>
              <a:defRPr>
                <a:latin typeface="Arial" panose="020B0604020202020204" pitchFamily="34" charset="0"/>
                <a:ea typeface="+mn-ea"/>
                <a:cs typeface="Arial" panose="020B0604020202020204" pitchFamily="34" charset="0"/>
              </a:defRPr>
            </a:lvl1pPr>
          </a:lstStyle>
          <a:p>
            <a:pPr>
              <a:defRPr/>
            </a:pPr>
            <a:fld id="{95A7B83B-5E6D-47F2-B5DB-0D3EC7F0B9C2}" type="slidenum">
              <a:rPr lang="en-CA"/>
              <a:pPr>
                <a:defRPr/>
              </a:pPr>
              <a:t>‹#›</a:t>
            </a:fld>
            <a:endParaRPr lang="en-CA"/>
          </a:p>
        </p:txBody>
      </p:sp>
    </p:spTree>
    <p:extLst>
      <p:ext uri="{BB962C8B-B14F-4D97-AF65-F5344CB8AC3E}">
        <p14:creationId xmlns:p14="http://schemas.microsoft.com/office/powerpoint/2010/main" val="3489684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CA"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CA"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300D94-EF65-4B58-8CED-17D4DBE2CCEB}" type="slidenum">
              <a:rPr lang="en-CA" altLang="en-US"/>
              <a:pPr>
                <a:defRPr/>
              </a:pPr>
              <a:t>‹#›</a:t>
            </a:fld>
            <a:endParaRPr lang="en-CA" altLang="en-US"/>
          </a:p>
        </p:txBody>
      </p:sp>
    </p:spTree>
    <p:extLst>
      <p:ext uri="{BB962C8B-B14F-4D97-AF65-F5344CB8AC3E}">
        <p14:creationId xmlns:p14="http://schemas.microsoft.com/office/powerpoint/2010/main" val="23376029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CA" altLang="en-US"/>
          </a:p>
        </p:txBody>
      </p:sp>
      <p:sp>
        <p:nvSpPr>
          <p:cNvPr id="6" name="Rectangle 5"/>
          <p:cNvSpPr>
            <a:spLocks noGrp="1" noChangeArrowheads="1"/>
          </p:cNvSpPr>
          <p:nvPr>
            <p:ph type="ftr" sz="quarter" idx="11"/>
          </p:nvPr>
        </p:nvSpPr>
        <p:spPr/>
        <p:txBody>
          <a:bodyPr/>
          <a:lstStyle>
            <a:lvl1pPr>
              <a:defRPr/>
            </a:lvl1pPr>
          </a:lstStyle>
          <a:p>
            <a:pPr>
              <a:defRPr/>
            </a:pPr>
            <a:endParaRPr lang="en-CA" altLang="en-US"/>
          </a:p>
        </p:txBody>
      </p:sp>
      <p:sp>
        <p:nvSpPr>
          <p:cNvPr id="7" name="Rectangle 6"/>
          <p:cNvSpPr>
            <a:spLocks noGrp="1" noChangeArrowheads="1"/>
          </p:cNvSpPr>
          <p:nvPr>
            <p:ph type="sldNum" sz="quarter" idx="12"/>
          </p:nvPr>
        </p:nvSpPr>
        <p:spPr/>
        <p:txBody>
          <a:bodyPr/>
          <a:lstStyle>
            <a:lvl1pPr>
              <a:defRPr>
                <a:latin typeface="Arial" panose="020B0604020202020204" pitchFamily="34" charset="0"/>
                <a:ea typeface="+mn-ea"/>
                <a:cs typeface="Arial" panose="020B0604020202020204" pitchFamily="34" charset="0"/>
              </a:defRPr>
            </a:lvl1pPr>
          </a:lstStyle>
          <a:p>
            <a:pPr>
              <a:defRPr/>
            </a:pPr>
            <a:fld id="{62F7A598-3525-4227-8B35-B6F584185FC4}" type="slidenum">
              <a:rPr lang="en-CA"/>
              <a:pPr>
                <a:defRPr/>
              </a:pPr>
              <a:t>‹#›</a:t>
            </a:fld>
            <a:endParaRPr lang="en-CA"/>
          </a:p>
        </p:txBody>
      </p:sp>
    </p:spTree>
    <p:extLst>
      <p:ext uri="{BB962C8B-B14F-4D97-AF65-F5344CB8AC3E}">
        <p14:creationId xmlns:p14="http://schemas.microsoft.com/office/powerpoint/2010/main" val="4259550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p:txBody>
          <a:bodyPr/>
          <a:lstStyle>
            <a:lvl1pPr>
              <a:defRPr/>
            </a:lvl1pPr>
          </a:lstStyle>
          <a:p>
            <a:pPr>
              <a:defRPr/>
            </a:pPr>
            <a:endParaRPr lang="en-CA" altLang="en-US"/>
          </a:p>
        </p:txBody>
      </p:sp>
      <p:sp>
        <p:nvSpPr>
          <p:cNvPr id="5" name="Rectangle 5"/>
          <p:cNvSpPr>
            <a:spLocks noGrp="1" noChangeArrowheads="1"/>
          </p:cNvSpPr>
          <p:nvPr>
            <p:ph type="ftr" sz="quarter" idx="11"/>
          </p:nvPr>
        </p:nvSpPr>
        <p:spPr/>
        <p:txBody>
          <a:bodyPr/>
          <a:lstStyle>
            <a:lvl1pPr>
              <a:defRPr/>
            </a:lvl1pPr>
          </a:lstStyle>
          <a:p>
            <a:pPr>
              <a:defRPr/>
            </a:pPr>
            <a:endParaRPr lang="en-CA" altLang="en-US"/>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ea typeface="+mn-ea"/>
                <a:cs typeface="Arial" panose="020B0604020202020204" pitchFamily="34" charset="0"/>
              </a:defRPr>
            </a:lvl1pPr>
          </a:lstStyle>
          <a:p>
            <a:pPr>
              <a:defRPr/>
            </a:pPr>
            <a:fld id="{B7EA2F48-8057-4564-812C-8F8EC04D9BBC}" type="slidenum">
              <a:rPr lang="en-CA"/>
              <a:pPr>
                <a:defRPr/>
              </a:pPr>
              <a:t>‹#›</a:t>
            </a:fld>
            <a:endParaRPr lang="en-CA"/>
          </a:p>
        </p:txBody>
      </p:sp>
    </p:spTree>
    <p:extLst>
      <p:ext uri="{BB962C8B-B14F-4D97-AF65-F5344CB8AC3E}">
        <p14:creationId xmlns:p14="http://schemas.microsoft.com/office/powerpoint/2010/main" val="36073839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8925" y="274638"/>
            <a:ext cx="2058988" cy="58801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29325" cy="5880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p:txBody>
          <a:bodyPr/>
          <a:lstStyle>
            <a:lvl1pPr>
              <a:defRPr/>
            </a:lvl1pPr>
          </a:lstStyle>
          <a:p>
            <a:pPr>
              <a:defRPr/>
            </a:pPr>
            <a:endParaRPr lang="en-CA" altLang="en-US"/>
          </a:p>
        </p:txBody>
      </p:sp>
      <p:sp>
        <p:nvSpPr>
          <p:cNvPr id="5" name="Rectangle 5"/>
          <p:cNvSpPr>
            <a:spLocks noGrp="1" noChangeArrowheads="1"/>
          </p:cNvSpPr>
          <p:nvPr>
            <p:ph type="ftr" sz="quarter" idx="11"/>
          </p:nvPr>
        </p:nvSpPr>
        <p:spPr/>
        <p:txBody>
          <a:bodyPr/>
          <a:lstStyle>
            <a:lvl1pPr>
              <a:defRPr/>
            </a:lvl1pPr>
          </a:lstStyle>
          <a:p>
            <a:pPr>
              <a:defRPr/>
            </a:pPr>
            <a:endParaRPr lang="en-CA" altLang="en-US"/>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ea typeface="+mn-ea"/>
                <a:cs typeface="Arial" panose="020B0604020202020204" pitchFamily="34" charset="0"/>
              </a:defRPr>
            </a:lvl1pPr>
          </a:lstStyle>
          <a:p>
            <a:pPr>
              <a:defRPr/>
            </a:pPr>
            <a:fld id="{AC911492-3E1E-4149-BBA0-21DF540FFD69}" type="slidenum">
              <a:rPr lang="en-CA"/>
              <a:pPr>
                <a:defRPr/>
              </a:pPr>
              <a:t>‹#›</a:t>
            </a:fld>
            <a:endParaRPr lang="en-CA"/>
          </a:p>
        </p:txBody>
      </p:sp>
    </p:spTree>
    <p:extLst>
      <p:ext uri="{BB962C8B-B14F-4D97-AF65-F5344CB8AC3E}">
        <p14:creationId xmlns:p14="http://schemas.microsoft.com/office/powerpoint/2010/main" val="1397255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CA"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CA" altLang="en-US"/>
          </a:p>
        </p:txBody>
      </p:sp>
      <p:sp>
        <p:nvSpPr>
          <p:cNvPr id="6" name="Rectangle 6"/>
          <p:cNvSpPr>
            <a:spLocks noGrp="1" noChangeArrowheads="1"/>
          </p:cNvSpPr>
          <p:nvPr>
            <p:ph type="sldNum" sz="quarter" idx="12"/>
          </p:nvPr>
        </p:nvSpPr>
        <p:spPr>
          <a:ln/>
        </p:spPr>
        <p:txBody>
          <a:bodyPr/>
          <a:lstStyle>
            <a:lvl1pPr>
              <a:defRPr/>
            </a:lvl1pPr>
          </a:lstStyle>
          <a:p>
            <a:pPr>
              <a:defRPr/>
            </a:pPr>
            <a:fld id="{669D1CCC-25A7-482B-87C5-C5C95DE8E830}" type="slidenum">
              <a:rPr lang="en-CA" altLang="en-US"/>
              <a:pPr>
                <a:defRPr/>
              </a:pPr>
              <a:t>‹#›</a:t>
            </a:fld>
            <a:endParaRPr lang="en-CA" altLang="en-US"/>
          </a:p>
        </p:txBody>
      </p:sp>
    </p:spTree>
    <p:extLst>
      <p:ext uri="{BB962C8B-B14F-4D97-AF65-F5344CB8AC3E}">
        <p14:creationId xmlns:p14="http://schemas.microsoft.com/office/powerpoint/2010/main" val="434482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68313" y="16287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59313" y="16287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n-CA"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CA" altLang="en-US"/>
          </a:p>
        </p:txBody>
      </p:sp>
      <p:sp>
        <p:nvSpPr>
          <p:cNvPr id="7" name="Rectangle 6"/>
          <p:cNvSpPr>
            <a:spLocks noGrp="1" noChangeArrowheads="1"/>
          </p:cNvSpPr>
          <p:nvPr>
            <p:ph type="sldNum" sz="quarter" idx="12"/>
          </p:nvPr>
        </p:nvSpPr>
        <p:spPr>
          <a:ln/>
        </p:spPr>
        <p:txBody>
          <a:bodyPr/>
          <a:lstStyle>
            <a:lvl1pPr>
              <a:defRPr/>
            </a:lvl1pPr>
          </a:lstStyle>
          <a:p>
            <a:pPr>
              <a:defRPr/>
            </a:pPr>
            <a:fld id="{2A4512C3-FAF9-4A56-9934-52E50041FEAC}" type="slidenum">
              <a:rPr lang="en-CA" altLang="en-US"/>
              <a:pPr>
                <a:defRPr/>
              </a:pPr>
              <a:t>‹#›</a:t>
            </a:fld>
            <a:endParaRPr lang="en-CA" altLang="en-US"/>
          </a:p>
        </p:txBody>
      </p:sp>
    </p:spTree>
    <p:extLst>
      <p:ext uri="{BB962C8B-B14F-4D97-AF65-F5344CB8AC3E}">
        <p14:creationId xmlns:p14="http://schemas.microsoft.com/office/powerpoint/2010/main" val="556250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4"/>
          <p:cNvSpPr>
            <a:spLocks noGrp="1" noChangeArrowheads="1"/>
          </p:cNvSpPr>
          <p:nvPr>
            <p:ph type="dt" sz="half" idx="10"/>
          </p:nvPr>
        </p:nvSpPr>
        <p:spPr>
          <a:ln/>
        </p:spPr>
        <p:txBody>
          <a:bodyPr/>
          <a:lstStyle>
            <a:lvl1pPr>
              <a:defRPr/>
            </a:lvl1pPr>
          </a:lstStyle>
          <a:p>
            <a:pPr>
              <a:defRPr/>
            </a:pPr>
            <a:endParaRPr lang="en-CA"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CA" altLang="en-US"/>
          </a:p>
        </p:txBody>
      </p:sp>
      <p:sp>
        <p:nvSpPr>
          <p:cNvPr id="9" name="Rectangle 6"/>
          <p:cNvSpPr>
            <a:spLocks noGrp="1" noChangeArrowheads="1"/>
          </p:cNvSpPr>
          <p:nvPr>
            <p:ph type="sldNum" sz="quarter" idx="12"/>
          </p:nvPr>
        </p:nvSpPr>
        <p:spPr>
          <a:ln/>
        </p:spPr>
        <p:txBody>
          <a:bodyPr/>
          <a:lstStyle>
            <a:lvl1pPr>
              <a:defRPr/>
            </a:lvl1pPr>
          </a:lstStyle>
          <a:p>
            <a:pPr>
              <a:defRPr/>
            </a:pPr>
            <a:fld id="{442EA763-26BB-43E8-8AA8-E24E61F9EF5A}" type="slidenum">
              <a:rPr lang="en-CA" altLang="en-US"/>
              <a:pPr>
                <a:defRPr/>
              </a:pPr>
              <a:t>‹#›</a:t>
            </a:fld>
            <a:endParaRPr lang="en-CA" altLang="en-US"/>
          </a:p>
        </p:txBody>
      </p:sp>
    </p:spTree>
    <p:extLst>
      <p:ext uri="{BB962C8B-B14F-4D97-AF65-F5344CB8AC3E}">
        <p14:creationId xmlns:p14="http://schemas.microsoft.com/office/powerpoint/2010/main" val="1256049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pPr>
              <a:defRPr/>
            </a:pPr>
            <a:endParaRPr lang="en-CA"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CA" altLang="en-US"/>
          </a:p>
        </p:txBody>
      </p:sp>
      <p:sp>
        <p:nvSpPr>
          <p:cNvPr id="5" name="Rectangle 6"/>
          <p:cNvSpPr>
            <a:spLocks noGrp="1" noChangeArrowheads="1"/>
          </p:cNvSpPr>
          <p:nvPr>
            <p:ph type="sldNum" sz="quarter" idx="12"/>
          </p:nvPr>
        </p:nvSpPr>
        <p:spPr>
          <a:ln/>
        </p:spPr>
        <p:txBody>
          <a:bodyPr/>
          <a:lstStyle>
            <a:lvl1pPr>
              <a:defRPr/>
            </a:lvl1pPr>
          </a:lstStyle>
          <a:p>
            <a:pPr>
              <a:defRPr/>
            </a:pPr>
            <a:fld id="{005BD3AF-ECC7-4A71-96D1-F6C818772800}" type="slidenum">
              <a:rPr lang="en-CA" altLang="en-US"/>
              <a:pPr>
                <a:defRPr/>
              </a:pPr>
              <a:t>‹#›</a:t>
            </a:fld>
            <a:endParaRPr lang="en-CA" altLang="en-US"/>
          </a:p>
        </p:txBody>
      </p:sp>
    </p:spTree>
    <p:extLst>
      <p:ext uri="{BB962C8B-B14F-4D97-AF65-F5344CB8AC3E}">
        <p14:creationId xmlns:p14="http://schemas.microsoft.com/office/powerpoint/2010/main" val="3380743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CA"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CA" altLang="en-US"/>
          </a:p>
        </p:txBody>
      </p:sp>
      <p:sp>
        <p:nvSpPr>
          <p:cNvPr id="4" name="Rectangle 6"/>
          <p:cNvSpPr>
            <a:spLocks noGrp="1" noChangeArrowheads="1"/>
          </p:cNvSpPr>
          <p:nvPr>
            <p:ph type="sldNum" sz="quarter" idx="12"/>
          </p:nvPr>
        </p:nvSpPr>
        <p:spPr>
          <a:ln/>
        </p:spPr>
        <p:txBody>
          <a:bodyPr/>
          <a:lstStyle>
            <a:lvl1pPr>
              <a:defRPr/>
            </a:lvl1pPr>
          </a:lstStyle>
          <a:p>
            <a:pPr>
              <a:defRPr/>
            </a:pPr>
            <a:fld id="{91D247EF-9890-425C-A204-A510D1D36BA4}" type="slidenum">
              <a:rPr lang="en-CA" altLang="en-US"/>
              <a:pPr>
                <a:defRPr/>
              </a:pPr>
              <a:t>‹#›</a:t>
            </a:fld>
            <a:endParaRPr lang="en-CA" altLang="en-US"/>
          </a:p>
        </p:txBody>
      </p:sp>
    </p:spTree>
    <p:extLst>
      <p:ext uri="{BB962C8B-B14F-4D97-AF65-F5344CB8AC3E}">
        <p14:creationId xmlns:p14="http://schemas.microsoft.com/office/powerpoint/2010/main" val="1894708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CA"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CA" altLang="en-US"/>
          </a:p>
        </p:txBody>
      </p:sp>
      <p:sp>
        <p:nvSpPr>
          <p:cNvPr id="7" name="Rectangle 6"/>
          <p:cNvSpPr>
            <a:spLocks noGrp="1" noChangeArrowheads="1"/>
          </p:cNvSpPr>
          <p:nvPr>
            <p:ph type="sldNum" sz="quarter" idx="12"/>
          </p:nvPr>
        </p:nvSpPr>
        <p:spPr>
          <a:ln/>
        </p:spPr>
        <p:txBody>
          <a:bodyPr/>
          <a:lstStyle>
            <a:lvl1pPr>
              <a:defRPr/>
            </a:lvl1pPr>
          </a:lstStyle>
          <a:p>
            <a:pPr>
              <a:defRPr/>
            </a:pPr>
            <a:fld id="{0531F97B-4C13-4073-9087-C064BBCE7D55}" type="slidenum">
              <a:rPr lang="en-CA" altLang="en-US"/>
              <a:pPr>
                <a:defRPr/>
              </a:pPr>
              <a:t>‹#›</a:t>
            </a:fld>
            <a:endParaRPr lang="en-CA" altLang="en-US"/>
          </a:p>
        </p:txBody>
      </p:sp>
    </p:spTree>
    <p:extLst>
      <p:ext uri="{BB962C8B-B14F-4D97-AF65-F5344CB8AC3E}">
        <p14:creationId xmlns:p14="http://schemas.microsoft.com/office/powerpoint/2010/main" val="209956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CA"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CA" altLang="en-US"/>
          </a:p>
        </p:txBody>
      </p:sp>
      <p:sp>
        <p:nvSpPr>
          <p:cNvPr id="7" name="Rectangle 6"/>
          <p:cNvSpPr>
            <a:spLocks noGrp="1" noChangeArrowheads="1"/>
          </p:cNvSpPr>
          <p:nvPr>
            <p:ph type="sldNum" sz="quarter" idx="12"/>
          </p:nvPr>
        </p:nvSpPr>
        <p:spPr>
          <a:ln/>
        </p:spPr>
        <p:txBody>
          <a:bodyPr/>
          <a:lstStyle>
            <a:lvl1pPr>
              <a:defRPr/>
            </a:lvl1pPr>
          </a:lstStyle>
          <a:p>
            <a:pPr>
              <a:defRPr/>
            </a:pPr>
            <a:fld id="{29DEBB5F-0961-48E5-A6AA-24AF570FA4B6}" type="slidenum">
              <a:rPr lang="en-CA" altLang="en-US"/>
              <a:pPr>
                <a:defRPr/>
              </a:pPr>
              <a:t>‹#›</a:t>
            </a:fld>
            <a:endParaRPr lang="en-CA" altLang="en-US"/>
          </a:p>
        </p:txBody>
      </p:sp>
    </p:spTree>
    <p:extLst>
      <p:ext uri="{BB962C8B-B14F-4D97-AF65-F5344CB8AC3E}">
        <p14:creationId xmlns:p14="http://schemas.microsoft.com/office/powerpoint/2010/main" val="4294777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CA" altLang="en-US" smtClean="0"/>
              <a:t>Click to edit Master title style</a:t>
            </a:r>
          </a:p>
        </p:txBody>
      </p:sp>
      <p:sp>
        <p:nvSpPr>
          <p:cNvPr id="1027" name="Rectangle 3"/>
          <p:cNvSpPr>
            <a:spLocks noGrp="1" noChangeArrowheads="1"/>
          </p:cNvSpPr>
          <p:nvPr>
            <p:ph type="body" idx="1"/>
          </p:nvPr>
        </p:nvSpPr>
        <p:spPr bwMode="auto">
          <a:xfrm>
            <a:off x="468313" y="1628775"/>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CA" altLang="en-US" smtClean="0"/>
              <a:t>Click to edit Master text styles</a:t>
            </a:r>
          </a:p>
          <a:p>
            <a:pPr lvl="1"/>
            <a:r>
              <a:rPr lang="en-CA" altLang="en-US" smtClean="0"/>
              <a:t>Second level</a:t>
            </a:r>
          </a:p>
          <a:p>
            <a:pPr lvl="2"/>
            <a:r>
              <a:rPr lang="en-CA" altLang="en-US" smtClean="0"/>
              <a:t>Third level</a:t>
            </a:r>
          </a:p>
          <a:p>
            <a:pPr lvl="3"/>
            <a:r>
              <a:rPr lang="en-CA" altLang="en-US" smtClean="0"/>
              <a:t>Fourth level</a:t>
            </a:r>
          </a:p>
          <a:p>
            <a:pPr lvl="4"/>
            <a:r>
              <a:rPr lang="en-CA"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latin typeface="Arial" charset="0"/>
                <a:cs typeface="Arial" charset="0"/>
              </a:defRPr>
            </a:lvl1pPr>
          </a:lstStyle>
          <a:p>
            <a:pPr>
              <a:defRPr/>
            </a:pPr>
            <a:endParaRPr lang="en-CA"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en-CA"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B2C762E-CE7F-404C-B254-576FC68E8379}" type="slidenum">
              <a:rPr lang="en-CA" altLang="en-US"/>
              <a:pPr>
                <a:defRPr/>
              </a:pPr>
              <a:t>‹#›</a:t>
            </a:fld>
            <a:endParaRPr lang="en-CA" altLang="en-US"/>
          </a:p>
        </p:txBody>
      </p:sp>
      <p:pic>
        <p:nvPicPr>
          <p:cNvPr id="1031" name="Picture 7" descr="Powerpoint Slid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350"/>
            <a:ext cx="88392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534"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venir LT 45 Book" pitchFamily="18" charset="0"/>
          <a:cs typeface="Arial" charset="0"/>
        </a:defRPr>
      </a:lvl2pPr>
      <a:lvl3pPr algn="ctr" rtl="0" eaLnBrk="0" fontAlgn="base" hangingPunct="0">
        <a:spcBef>
          <a:spcPct val="0"/>
        </a:spcBef>
        <a:spcAft>
          <a:spcPct val="0"/>
        </a:spcAft>
        <a:defRPr sz="4400">
          <a:solidFill>
            <a:schemeClr val="tx2"/>
          </a:solidFill>
          <a:latin typeface="Avenir LT 45 Book" pitchFamily="18" charset="0"/>
          <a:cs typeface="Arial" charset="0"/>
        </a:defRPr>
      </a:lvl3pPr>
      <a:lvl4pPr algn="ctr" rtl="0" eaLnBrk="0" fontAlgn="base" hangingPunct="0">
        <a:spcBef>
          <a:spcPct val="0"/>
        </a:spcBef>
        <a:spcAft>
          <a:spcPct val="0"/>
        </a:spcAft>
        <a:defRPr sz="4400">
          <a:solidFill>
            <a:schemeClr val="tx2"/>
          </a:solidFill>
          <a:latin typeface="Avenir LT 45 Book" pitchFamily="18" charset="0"/>
          <a:cs typeface="Arial" charset="0"/>
        </a:defRPr>
      </a:lvl4pPr>
      <a:lvl5pPr algn="ctr" rtl="0" eaLnBrk="0" fontAlgn="base" hangingPunct="0">
        <a:spcBef>
          <a:spcPct val="0"/>
        </a:spcBef>
        <a:spcAft>
          <a:spcPct val="0"/>
        </a:spcAft>
        <a:defRPr sz="4400">
          <a:solidFill>
            <a:schemeClr val="tx2"/>
          </a:solidFill>
          <a:latin typeface="Avenir LT 45 Book" pitchFamily="18" charset="0"/>
          <a:cs typeface="Arial" charset="0"/>
        </a:defRPr>
      </a:lvl5pPr>
      <a:lvl6pPr marL="457200" algn="ctr" rtl="0" fontAlgn="base">
        <a:spcBef>
          <a:spcPct val="0"/>
        </a:spcBef>
        <a:spcAft>
          <a:spcPct val="0"/>
        </a:spcAft>
        <a:defRPr sz="4400">
          <a:solidFill>
            <a:schemeClr val="tx2"/>
          </a:solidFill>
          <a:latin typeface="Avenir LT 45 Book" pitchFamily="18" charset="0"/>
          <a:cs typeface="Arial" charset="0"/>
        </a:defRPr>
      </a:lvl6pPr>
      <a:lvl7pPr marL="914400" algn="ctr" rtl="0" fontAlgn="base">
        <a:spcBef>
          <a:spcPct val="0"/>
        </a:spcBef>
        <a:spcAft>
          <a:spcPct val="0"/>
        </a:spcAft>
        <a:defRPr sz="4400">
          <a:solidFill>
            <a:schemeClr val="tx2"/>
          </a:solidFill>
          <a:latin typeface="Avenir LT 45 Book" pitchFamily="18" charset="0"/>
          <a:cs typeface="Arial" charset="0"/>
        </a:defRPr>
      </a:lvl7pPr>
      <a:lvl8pPr marL="1371600" algn="ctr" rtl="0" fontAlgn="base">
        <a:spcBef>
          <a:spcPct val="0"/>
        </a:spcBef>
        <a:spcAft>
          <a:spcPct val="0"/>
        </a:spcAft>
        <a:defRPr sz="4400">
          <a:solidFill>
            <a:schemeClr val="tx2"/>
          </a:solidFill>
          <a:latin typeface="Avenir LT 45 Book" pitchFamily="18" charset="0"/>
          <a:cs typeface="Arial" charset="0"/>
        </a:defRPr>
      </a:lvl8pPr>
      <a:lvl9pPr marL="1828800" algn="ctr" rtl="0" fontAlgn="base">
        <a:spcBef>
          <a:spcPct val="0"/>
        </a:spcBef>
        <a:spcAft>
          <a:spcPct val="0"/>
        </a:spcAft>
        <a:defRPr sz="4400">
          <a:solidFill>
            <a:schemeClr val="tx2"/>
          </a:solidFill>
          <a:latin typeface="Avenir LT 45 Book"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en-US" smtClean="0"/>
              <a:t>Click to edit Master title style</a:t>
            </a:r>
          </a:p>
        </p:txBody>
      </p:sp>
      <p:sp>
        <p:nvSpPr>
          <p:cNvPr id="2051" name="Rectangle 3"/>
          <p:cNvSpPr>
            <a:spLocks noGrp="1" noChangeArrowheads="1"/>
          </p:cNvSpPr>
          <p:nvPr>
            <p:ph type="body" idx="1"/>
          </p:nvPr>
        </p:nvSpPr>
        <p:spPr bwMode="auto">
          <a:xfrm>
            <a:off x="468313" y="162877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en-US" smtClean="0"/>
              <a:t>Click to edit Master text styles</a:t>
            </a:r>
          </a:p>
          <a:p>
            <a:pPr lvl="1"/>
            <a:r>
              <a:rPr lang="en-CA" altLang="en-US" smtClean="0"/>
              <a:t>Second level</a:t>
            </a:r>
          </a:p>
          <a:p>
            <a:pPr lvl="2"/>
            <a:r>
              <a:rPr lang="en-CA" altLang="en-US" smtClean="0"/>
              <a:t>Third level</a:t>
            </a:r>
          </a:p>
          <a:p>
            <a:pPr lvl="3"/>
            <a:r>
              <a:rPr lang="en-CA" altLang="en-US" smtClean="0"/>
              <a:t>Fourth level</a:t>
            </a:r>
          </a:p>
          <a:p>
            <a:pPr lvl="4"/>
            <a:r>
              <a:rPr lang="en-CA"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charset="0"/>
                <a:ea typeface="+mn-ea"/>
                <a:cs typeface="Arial" charset="0"/>
              </a:defRPr>
            </a:lvl1pPr>
          </a:lstStyle>
          <a:p>
            <a:pPr>
              <a:defRPr/>
            </a:pPr>
            <a:endParaRPr lang="en-CA"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mn-ea"/>
                <a:cs typeface="Arial" charset="0"/>
              </a:defRPr>
            </a:lvl1pPr>
          </a:lstStyle>
          <a:p>
            <a:pPr>
              <a:defRPr/>
            </a:pPr>
            <a:endParaRPr lang="en-CA"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ＭＳ Ｐゴシック" charset="0"/>
                <a:cs typeface="Arial" charset="0"/>
              </a:defRPr>
            </a:lvl1pPr>
          </a:lstStyle>
          <a:p>
            <a:pPr>
              <a:defRPr/>
            </a:pPr>
            <a:fld id="{D0BFB5EC-8CFA-4B7F-B4DD-D0F651CDCEC9}" type="slidenum">
              <a:rPr lang="en-CA"/>
              <a:pPr>
                <a:defRPr/>
              </a:pPr>
              <a:t>‹#›</a:t>
            </a:fld>
            <a:endParaRPr lang="en-CA"/>
          </a:p>
        </p:txBody>
      </p:sp>
      <p:pic>
        <p:nvPicPr>
          <p:cNvPr id="2055" name="Picture 7" descr="Powerpoint Slid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350"/>
            <a:ext cx="88392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panose="020B0604020202020204" pitchFamily="34"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panose="020B0604020202020204" pitchFamily="34"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panose="020B0604020202020204" pitchFamily="34" charset="0"/>
          <a:ea typeface="ＭＳ Ｐゴシック" charset="0"/>
          <a:cs typeface="Arial" charset="0"/>
        </a:defRPr>
      </a:lvl5pPr>
      <a:lvl6pPr marL="457200" algn="ctr" rtl="0" fontAlgn="base">
        <a:spcBef>
          <a:spcPct val="0"/>
        </a:spcBef>
        <a:spcAft>
          <a:spcPct val="0"/>
        </a:spcAft>
        <a:defRPr sz="4400">
          <a:solidFill>
            <a:schemeClr val="tx2"/>
          </a:solidFill>
          <a:latin typeface="Avenir LT 45 Book" pitchFamily="18" charset="0"/>
          <a:cs typeface="Arial" charset="0"/>
        </a:defRPr>
      </a:lvl6pPr>
      <a:lvl7pPr marL="914400" algn="ctr" rtl="0" fontAlgn="base">
        <a:spcBef>
          <a:spcPct val="0"/>
        </a:spcBef>
        <a:spcAft>
          <a:spcPct val="0"/>
        </a:spcAft>
        <a:defRPr sz="4400">
          <a:solidFill>
            <a:schemeClr val="tx2"/>
          </a:solidFill>
          <a:latin typeface="Avenir LT 45 Book" pitchFamily="18" charset="0"/>
          <a:cs typeface="Arial" charset="0"/>
        </a:defRPr>
      </a:lvl7pPr>
      <a:lvl8pPr marL="1371600" algn="ctr" rtl="0" fontAlgn="base">
        <a:spcBef>
          <a:spcPct val="0"/>
        </a:spcBef>
        <a:spcAft>
          <a:spcPct val="0"/>
        </a:spcAft>
        <a:defRPr sz="4400">
          <a:solidFill>
            <a:schemeClr val="tx2"/>
          </a:solidFill>
          <a:latin typeface="Avenir LT 45 Book" pitchFamily="18" charset="0"/>
          <a:cs typeface="Arial" charset="0"/>
        </a:defRPr>
      </a:lvl8pPr>
      <a:lvl9pPr marL="1828800" algn="ctr" rtl="0" fontAlgn="base">
        <a:spcBef>
          <a:spcPct val="0"/>
        </a:spcBef>
        <a:spcAft>
          <a:spcPct val="0"/>
        </a:spcAft>
        <a:defRPr sz="4400">
          <a:solidFill>
            <a:schemeClr val="tx2"/>
          </a:solidFill>
          <a:latin typeface="Avenir LT 45 Book"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anose="020B0600070205080204"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anose="020B0600070205080204" pitchFamily="34" charset="-128"/>
          <a:cs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anose="020B0600070205080204" pitchFamily="34" charset="-128"/>
          <a:cs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anose="020B0600070205080204" pitchFamily="3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hyperlink" Target="https://www.ontario.ca/page/community-housing-renewal-strategy" TargetMode="Externa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6.jp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hyperlink" Target="http://www.homelesshub.ca/" TargetMode="External"/><Relationship Id="rId5" Type="http://schemas.openxmlformats.org/officeDocument/2006/relationships/image" Target="../media/image8.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393700" y="0"/>
            <a:ext cx="8229600" cy="1143000"/>
          </a:xfrm>
        </p:spPr>
        <p:txBody>
          <a:bodyPr/>
          <a:lstStyle/>
          <a:p>
            <a:r>
              <a:rPr lang="en-US" altLang="en-US" dirty="0" smtClean="0">
                <a:solidFill>
                  <a:srgbClr val="0070C0"/>
                </a:solidFill>
                <a:ea typeface="ＭＳ Ｐゴシック" panose="020B0600070205080204" pitchFamily="34" charset="-128"/>
                <a:cs typeface="Arial" panose="020B0604020202020204" pitchFamily="34" charset="0"/>
              </a:rPr>
              <a:t>What is homelessness?</a:t>
            </a:r>
          </a:p>
        </p:txBody>
      </p:sp>
      <p:sp>
        <p:nvSpPr>
          <p:cNvPr id="33795" name="Content Placeholder 2"/>
          <p:cNvSpPr>
            <a:spLocks noGrp="1"/>
          </p:cNvSpPr>
          <p:nvPr>
            <p:ph idx="1"/>
          </p:nvPr>
        </p:nvSpPr>
        <p:spPr>
          <a:xfrm>
            <a:off x="383491" y="1143000"/>
            <a:ext cx="8229600" cy="4320480"/>
          </a:xfrm>
        </p:spPr>
        <p:txBody>
          <a:bodyPr/>
          <a:lstStyle/>
          <a:p>
            <a:pPr marL="0" indent="0" algn="ctr">
              <a:buFontTx/>
              <a:buNone/>
              <a:defRPr/>
            </a:pPr>
            <a:r>
              <a:rPr lang="en-US" altLang="en-US" dirty="0" smtClean="0">
                <a:ea typeface="ＭＳ Ｐゴシック" panose="020B0600070205080204" pitchFamily="34" charset="-128"/>
                <a:sym typeface="Wingdings" panose="05000000000000000000" pitchFamily="2" charset="2"/>
              </a:rPr>
              <a:t>Canadian Definition </a:t>
            </a:r>
            <a:r>
              <a:rPr lang="en-US" altLang="en-US" dirty="0">
                <a:ea typeface="ＭＳ Ｐゴシック" panose="020B0600070205080204" pitchFamily="34" charset="-128"/>
                <a:sym typeface="Wingdings" panose="05000000000000000000" pitchFamily="2" charset="2"/>
              </a:rPr>
              <a:t>of </a:t>
            </a:r>
            <a:r>
              <a:rPr lang="en-US" altLang="en-US" dirty="0" smtClean="0">
                <a:ea typeface="ＭＳ Ｐゴシック" panose="020B0600070205080204" pitchFamily="34" charset="-128"/>
                <a:sym typeface="Wingdings" panose="05000000000000000000" pitchFamily="2" charset="2"/>
              </a:rPr>
              <a:t>Youth Homelessness:</a:t>
            </a:r>
          </a:p>
          <a:p>
            <a:pPr marL="0" indent="0">
              <a:buFontTx/>
              <a:buNone/>
              <a:defRPr/>
            </a:pPr>
            <a:endParaRPr lang="en-US" altLang="en-US" sz="1000" dirty="0">
              <a:ea typeface="ＭＳ Ｐゴシック" panose="020B0600070205080204" pitchFamily="34" charset="-128"/>
              <a:sym typeface="Wingdings" panose="05000000000000000000" pitchFamily="2" charset="2"/>
            </a:endParaRPr>
          </a:p>
          <a:p>
            <a:pPr marL="0" indent="0">
              <a:buFontTx/>
              <a:buNone/>
              <a:defRPr/>
            </a:pPr>
            <a:r>
              <a:rPr lang="en-US" sz="2800" dirty="0" smtClean="0"/>
              <a:t> “A situation </a:t>
            </a:r>
            <a:r>
              <a:rPr lang="en-US" sz="2800" dirty="0"/>
              <a:t>and experience of young people between the ages of 13-24 who are living independently of parents and/or caregivers, but do not have the means or ability to acquire stable, safe or consistent residence.” </a:t>
            </a:r>
            <a:endParaRPr lang="en-US" sz="2800" dirty="0" smtClean="0"/>
          </a:p>
          <a:p>
            <a:pPr marL="0" indent="0">
              <a:buFontTx/>
              <a:buNone/>
              <a:defRPr/>
            </a:pPr>
            <a:endParaRPr lang="en-US" altLang="en-US" sz="2800" dirty="0" smtClean="0">
              <a:ea typeface="ＭＳ Ｐゴシック" panose="020B0600070205080204" pitchFamily="34" charset="-128"/>
              <a:sym typeface="Wingdings" panose="05000000000000000000" pitchFamily="2" charset="2"/>
            </a:endParaRPr>
          </a:p>
          <a:p>
            <a:pPr marL="0" indent="0">
              <a:buFontTx/>
              <a:buNone/>
              <a:defRPr/>
            </a:pPr>
            <a:r>
              <a:rPr lang="en-US" sz="2000" dirty="0" smtClean="0"/>
              <a:t>(Canadian Observatory on Homelessness, 2016)</a:t>
            </a:r>
          </a:p>
          <a:p>
            <a:pPr marL="0" indent="0">
              <a:buFontTx/>
              <a:buNone/>
              <a:defRPr/>
            </a:pPr>
            <a:endParaRPr lang="en-US" altLang="en-US" sz="2000" dirty="0" smtClean="0">
              <a:ea typeface="ＭＳ Ｐゴシック" panose="020B0600070205080204" pitchFamily="34" charset="-128"/>
              <a:sym typeface="Wingdings" panose="05000000000000000000" pitchFamily="2" charset="2"/>
            </a:endParaRPr>
          </a:p>
          <a:p>
            <a:pPr marL="0" indent="0">
              <a:buFontTx/>
              <a:buNone/>
              <a:defRPr/>
            </a:pPr>
            <a:endParaRPr lang="en-US" altLang="en-US" sz="1200" dirty="0">
              <a:ea typeface="ＭＳ Ｐゴシック" panose="020B0600070205080204" pitchFamily="34" charset="-128"/>
              <a:sym typeface="Wingdings" panose="05000000000000000000" pitchFamily="2" charset="2"/>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05180"/>
            <a:ext cx="609600" cy="609600"/>
          </a:xfrm>
          <a:prstGeom prst="rect">
            <a:avLst/>
          </a:prstGeom>
        </p:spPr>
      </p:pic>
    </p:spTree>
    <p:extLst>
      <p:ext uri="{BB962C8B-B14F-4D97-AF65-F5344CB8AC3E}">
        <p14:creationId xmlns:p14="http://schemas.microsoft.com/office/powerpoint/2010/main" val="2474167228"/>
      </p:ext>
    </p:extLst>
  </p:cSld>
  <p:clrMapOvr>
    <a:masterClrMapping/>
  </p:clrMapOvr>
  <mc:AlternateContent xmlns:mc="http://schemas.openxmlformats.org/markup-compatibility/2006" xmlns:p14="http://schemas.microsoft.com/office/powerpoint/2010/main">
    <mc:Choice Requires="p14">
      <p:transition spd="slow" p14:dur="2000" advTm="53329"/>
    </mc:Choice>
    <mc:Fallback xmlns="">
      <p:transition spd="slow" advTm="53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6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8485">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57200" y="332580"/>
            <a:ext cx="8229600" cy="1143001"/>
          </a:xfrm>
        </p:spPr>
        <p:txBody>
          <a:bodyPr/>
          <a:lstStyle/>
          <a:p>
            <a:r>
              <a:rPr lang="en-US" altLang="en-US" dirty="0" smtClean="0">
                <a:solidFill>
                  <a:srgbClr val="0070C0"/>
                </a:solidFill>
                <a:ea typeface="ＭＳ Ｐゴシック" panose="020B0600070205080204" pitchFamily="34" charset="-128"/>
                <a:cs typeface="Arial" panose="020B0604020202020204" pitchFamily="34" charset="0"/>
              </a:rPr>
              <a:t>What causes homelessness?</a:t>
            </a:r>
          </a:p>
        </p:txBody>
      </p:sp>
      <p:sp>
        <p:nvSpPr>
          <p:cNvPr id="33795" name="Content Placeholder 2"/>
          <p:cNvSpPr>
            <a:spLocks noGrp="1"/>
          </p:cNvSpPr>
          <p:nvPr>
            <p:ph idx="1"/>
          </p:nvPr>
        </p:nvSpPr>
        <p:spPr>
          <a:xfrm>
            <a:off x="457200" y="1698625"/>
            <a:ext cx="8229600" cy="3887788"/>
          </a:xfrm>
        </p:spPr>
        <p:txBody>
          <a:bodyPr/>
          <a:lstStyle/>
          <a:p>
            <a:pPr marL="0" indent="0">
              <a:buNone/>
              <a:defRPr/>
            </a:pPr>
            <a:r>
              <a:rPr lang="en-US" dirty="0"/>
              <a:t>The causes of homelessness </a:t>
            </a:r>
            <a:r>
              <a:rPr lang="en-US" dirty="0" smtClean="0"/>
              <a:t>are often a complex </a:t>
            </a:r>
            <a:r>
              <a:rPr lang="en-US" dirty="0"/>
              <a:t>interplay </a:t>
            </a:r>
            <a:r>
              <a:rPr lang="en-US" dirty="0" smtClean="0"/>
              <a:t>between: </a:t>
            </a:r>
          </a:p>
          <a:p>
            <a:pPr marL="0" indent="0">
              <a:buNone/>
              <a:defRPr/>
            </a:pPr>
            <a:endParaRPr lang="en-US" altLang="en-US" sz="1000" dirty="0" smtClean="0">
              <a:ea typeface="ＭＳ Ｐゴシック" panose="020B0600070205080204" pitchFamily="34" charset="-128"/>
              <a:sym typeface="Wingdings" panose="05000000000000000000" pitchFamily="2" charset="2"/>
            </a:endParaRPr>
          </a:p>
          <a:p>
            <a:pPr>
              <a:defRPr/>
            </a:pPr>
            <a:r>
              <a:rPr lang="en-US" altLang="en-US" dirty="0" smtClean="0">
                <a:ea typeface="ＭＳ Ｐゴシック" panose="020B0600070205080204" pitchFamily="34" charset="-128"/>
                <a:sym typeface="Wingdings" panose="05000000000000000000" pitchFamily="2" charset="2"/>
              </a:rPr>
              <a:t>Structural factors</a:t>
            </a:r>
          </a:p>
          <a:p>
            <a:pPr>
              <a:defRPr/>
            </a:pPr>
            <a:r>
              <a:rPr lang="en-US" altLang="en-US" dirty="0" smtClean="0">
                <a:ea typeface="ＭＳ Ｐゴシック" panose="020B0600070205080204" pitchFamily="34" charset="-128"/>
                <a:sym typeface="Wingdings" panose="05000000000000000000" pitchFamily="2" charset="2"/>
              </a:rPr>
              <a:t>System failures</a:t>
            </a:r>
          </a:p>
          <a:p>
            <a:pPr>
              <a:defRPr/>
            </a:pPr>
            <a:r>
              <a:rPr lang="en-US" altLang="en-US" dirty="0" smtClean="0">
                <a:ea typeface="ＭＳ Ｐゴシック" panose="020B0600070205080204" pitchFamily="34" charset="-128"/>
                <a:sym typeface="Wingdings" panose="05000000000000000000" pitchFamily="2" charset="2"/>
              </a:rPr>
              <a:t>Poverty</a:t>
            </a:r>
          </a:p>
          <a:p>
            <a:pPr>
              <a:defRPr/>
            </a:pPr>
            <a:r>
              <a:rPr lang="en-US" altLang="en-US" dirty="0" smtClean="0">
                <a:ea typeface="ＭＳ Ｐゴシック" panose="020B0600070205080204" pitchFamily="34" charset="-128"/>
                <a:sym typeface="Wingdings" panose="05000000000000000000" pitchFamily="2" charset="2"/>
              </a:rPr>
              <a:t>Individual circumstances </a:t>
            </a:r>
            <a:endParaRPr lang="en-US" altLang="en-US" dirty="0">
              <a:ea typeface="ＭＳ Ｐゴシック" panose="020B0600070205080204" pitchFamily="34" charset="-128"/>
              <a:sym typeface="Wingdings" panose="05000000000000000000" pitchFamily="2" charset="2"/>
            </a:endParaRPr>
          </a:p>
          <a:p>
            <a:pPr>
              <a:defRPr/>
            </a:pPr>
            <a:endParaRPr lang="en-US" altLang="en-US" dirty="0" smtClean="0">
              <a:sym typeface="Wingdings" panose="05000000000000000000" pitchFamily="2" charset="2"/>
            </a:endParaRPr>
          </a:p>
          <a:p>
            <a:pPr lvl="1">
              <a:defRPr/>
            </a:pPr>
            <a:endParaRPr lang="en-US" altLang="en-US" dirty="0" smtClean="0">
              <a:sym typeface="Wingdings" panose="05000000000000000000" pitchFamily="2" charset="2"/>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21288"/>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569"/>
    </mc:Choice>
    <mc:Fallback xmlns="">
      <p:transition spd="slow" advTm="24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8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697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484972" y="260648"/>
            <a:ext cx="8229600" cy="1143001"/>
          </a:xfrm>
        </p:spPr>
        <p:txBody>
          <a:bodyPr/>
          <a:lstStyle/>
          <a:p>
            <a:r>
              <a:rPr lang="en-US" altLang="en-US" dirty="0" smtClean="0">
                <a:solidFill>
                  <a:srgbClr val="0070C0"/>
                </a:solidFill>
                <a:ea typeface="ＭＳ Ｐゴシック" panose="020B0600070205080204" pitchFamily="34" charset="-128"/>
                <a:cs typeface="Arial" panose="020B0604020202020204" pitchFamily="34" charset="0"/>
              </a:rPr>
              <a:t>Who is homeless?</a:t>
            </a:r>
          </a:p>
        </p:txBody>
      </p:sp>
      <p:sp>
        <p:nvSpPr>
          <p:cNvPr id="41987" name="Content Placeholder 2"/>
          <p:cNvSpPr>
            <a:spLocks noGrp="1"/>
          </p:cNvSpPr>
          <p:nvPr>
            <p:ph idx="1"/>
          </p:nvPr>
        </p:nvSpPr>
        <p:spPr>
          <a:xfrm>
            <a:off x="457200" y="1556792"/>
            <a:ext cx="8229600" cy="3600053"/>
          </a:xfrm>
        </p:spPr>
        <p:txBody>
          <a:bodyPr/>
          <a:lstStyle/>
          <a:p>
            <a:pPr marL="0" indent="0">
              <a:buNone/>
            </a:pPr>
            <a:r>
              <a:rPr lang="en-US" altLang="en-US" dirty="0" smtClean="0">
                <a:ea typeface="ＭＳ Ｐゴシック" panose="020B0600070205080204" pitchFamily="34" charset="-128"/>
                <a:sym typeface="Wingdings" panose="05000000000000000000" pitchFamily="2" charset="2"/>
              </a:rPr>
              <a:t>Those at greater risk for homelessness include:</a:t>
            </a:r>
          </a:p>
          <a:p>
            <a:pPr marL="0" indent="0">
              <a:buNone/>
            </a:pPr>
            <a:endParaRPr lang="en-US" altLang="en-US" sz="1000" dirty="0" smtClean="0">
              <a:ea typeface="ＭＳ Ｐゴシック" panose="020B0600070205080204" pitchFamily="34" charset="-128"/>
              <a:sym typeface="Wingdings" panose="05000000000000000000" pitchFamily="2" charset="2"/>
            </a:endParaRPr>
          </a:p>
          <a:p>
            <a:r>
              <a:rPr lang="en-US" dirty="0"/>
              <a:t>Indigenous </a:t>
            </a:r>
            <a:r>
              <a:rPr lang="en-US" dirty="0" smtClean="0"/>
              <a:t>people </a:t>
            </a:r>
          </a:p>
          <a:p>
            <a:r>
              <a:rPr lang="en-US" dirty="0"/>
              <a:t>T</a:t>
            </a:r>
            <a:r>
              <a:rPr lang="en-US" dirty="0" smtClean="0"/>
              <a:t>hose </a:t>
            </a:r>
            <a:r>
              <a:rPr lang="en-US" dirty="0"/>
              <a:t>with mental </a:t>
            </a:r>
            <a:r>
              <a:rPr lang="en-US" dirty="0" smtClean="0"/>
              <a:t>illness</a:t>
            </a:r>
          </a:p>
          <a:p>
            <a:r>
              <a:rPr lang="en-US" dirty="0"/>
              <a:t>L</a:t>
            </a:r>
            <a:r>
              <a:rPr lang="en-US" dirty="0" smtClean="0"/>
              <a:t>ow-income </a:t>
            </a:r>
            <a:r>
              <a:rPr lang="en-US" dirty="0"/>
              <a:t>families </a:t>
            </a:r>
            <a:endParaRPr lang="en-US" altLang="en-US" dirty="0" smtClean="0">
              <a:ea typeface="ＭＳ Ｐゴシック" panose="020B0600070205080204" pitchFamily="34" charset="-128"/>
              <a:sym typeface="Wingdings" panose="05000000000000000000" pitchFamily="2" charset="2"/>
            </a:endParaRPr>
          </a:p>
          <a:p>
            <a:pPr lvl="1"/>
            <a:endParaRPr lang="en-US" altLang="en-US" dirty="0" smtClean="0">
              <a:sym typeface="Wingdings" panose="05000000000000000000" pitchFamily="2" charset="2"/>
            </a:endParaRPr>
          </a:p>
          <a:p>
            <a:pPr lvl="1"/>
            <a:endParaRPr lang="en-US" altLang="en-US" dirty="0" smtClean="0">
              <a:sym typeface="Wingdings" panose="05000000000000000000" pitchFamily="2" charset="2"/>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21288"/>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000"/>
    </mc:Choice>
    <mc:Fallback>
      <p:transition spd="slow" advTm="2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457200" y="260648"/>
            <a:ext cx="8229600" cy="1143001"/>
          </a:xfrm>
        </p:spPr>
        <p:txBody>
          <a:bodyPr/>
          <a:lstStyle/>
          <a:p>
            <a:r>
              <a:rPr lang="en-US" altLang="en-US" dirty="0" smtClean="0">
                <a:solidFill>
                  <a:srgbClr val="0070C0"/>
                </a:solidFill>
                <a:ea typeface="ＭＳ Ｐゴシック" panose="020B0600070205080204" pitchFamily="34" charset="-128"/>
                <a:cs typeface="Arial" panose="020B0604020202020204" pitchFamily="34" charset="0"/>
              </a:rPr>
              <a:t>Who is homeless?</a:t>
            </a:r>
          </a:p>
        </p:txBody>
      </p:sp>
      <p:sp>
        <p:nvSpPr>
          <p:cNvPr id="41987" name="Content Placeholder 2"/>
          <p:cNvSpPr>
            <a:spLocks noGrp="1"/>
          </p:cNvSpPr>
          <p:nvPr>
            <p:ph idx="1"/>
          </p:nvPr>
        </p:nvSpPr>
        <p:spPr>
          <a:xfrm>
            <a:off x="457200" y="1252637"/>
            <a:ext cx="8229600" cy="3600053"/>
          </a:xfrm>
        </p:spPr>
        <p:txBody>
          <a:bodyPr/>
          <a:lstStyle/>
          <a:p>
            <a:pPr marL="0" indent="0">
              <a:buNone/>
            </a:pPr>
            <a:endParaRPr lang="en-US" altLang="en-US" sz="1000" dirty="0" smtClean="0">
              <a:ea typeface="ＭＳ Ｐゴシック" panose="020B0600070205080204" pitchFamily="34" charset="-128"/>
              <a:sym typeface="Wingdings" panose="05000000000000000000" pitchFamily="2" charset="2"/>
            </a:endParaRPr>
          </a:p>
          <a:p>
            <a:pPr marL="0" indent="0">
              <a:buNone/>
            </a:pPr>
            <a:r>
              <a:rPr lang="en-US" sz="2800" dirty="0"/>
              <a:t>In the Northwestern Health Unit Catchment </a:t>
            </a:r>
            <a:r>
              <a:rPr lang="en-US" sz="2800" dirty="0" smtClean="0"/>
              <a:t>Area:</a:t>
            </a:r>
          </a:p>
          <a:p>
            <a:pPr marL="0" indent="0">
              <a:buNone/>
            </a:pPr>
            <a:endParaRPr lang="en-US" sz="1000" dirty="0"/>
          </a:p>
          <a:p>
            <a:pPr lvl="0"/>
            <a:r>
              <a:rPr lang="en-US" sz="2800" dirty="0"/>
              <a:t>17% of households spend 30% or more of their income on shelter costs</a:t>
            </a:r>
          </a:p>
          <a:p>
            <a:pPr lvl="0"/>
            <a:r>
              <a:rPr lang="en-US" sz="2800" dirty="0"/>
              <a:t>15.8% of dwellings in need of major repairs—the average for Ontario is 6.1%</a:t>
            </a:r>
          </a:p>
          <a:p>
            <a:pPr lvl="0"/>
            <a:r>
              <a:rPr lang="en-US" sz="2800" dirty="0"/>
              <a:t>6.4% of dwellings are considered not suitable for </a:t>
            </a:r>
            <a:r>
              <a:rPr lang="en-US" sz="2800" dirty="0" smtClean="0"/>
              <a:t> </a:t>
            </a:r>
            <a:r>
              <a:rPr lang="en-US" sz="2800" dirty="0"/>
              <a:t>living—the average for Ontario is 6.0%</a:t>
            </a:r>
          </a:p>
          <a:p>
            <a:pPr marL="0" indent="0">
              <a:buNone/>
            </a:pPr>
            <a:endParaRPr lang="en-US" sz="1000" dirty="0" smtClean="0"/>
          </a:p>
          <a:p>
            <a:pPr marL="0" indent="0">
              <a:buNone/>
            </a:pPr>
            <a:r>
              <a:rPr lang="en-US" sz="2000" dirty="0" smtClean="0"/>
              <a:t>(</a:t>
            </a:r>
            <a:r>
              <a:rPr lang="en-US" sz="2000" dirty="0"/>
              <a:t>Source: 2016 Census)</a:t>
            </a:r>
          </a:p>
          <a:p>
            <a:endParaRPr lang="en-US" dirty="0" smtClean="0"/>
          </a:p>
          <a:p>
            <a:pPr marL="0" indent="0">
              <a:buNone/>
            </a:pPr>
            <a:endParaRPr lang="en-US" altLang="en-US" dirty="0" smtClean="0">
              <a:sym typeface="Wingdings" panose="05000000000000000000" pitchFamily="2" charset="2"/>
            </a:endParaRPr>
          </a:p>
          <a:p>
            <a:pPr lvl="1"/>
            <a:endParaRPr lang="en-US" altLang="en-US" dirty="0" smtClean="0">
              <a:sym typeface="Wingdings" panose="05000000000000000000" pitchFamily="2" charset="2"/>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21288"/>
            <a:ext cx="609600" cy="609600"/>
          </a:xfrm>
          <a:prstGeom prst="rect">
            <a:avLst/>
          </a:prstGeom>
        </p:spPr>
      </p:pic>
    </p:spTree>
    <p:extLst>
      <p:ext uri="{BB962C8B-B14F-4D97-AF65-F5344CB8AC3E}">
        <p14:creationId xmlns:p14="http://schemas.microsoft.com/office/powerpoint/2010/main" val="1894508399"/>
      </p:ext>
    </p:extLst>
  </p:cSld>
  <p:clrMapOvr>
    <a:masterClrMapping/>
  </p:clrMapOvr>
  <mc:AlternateContent xmlns:mc="http://schemas.openxmlformats.org/markup-compatibility/2006">
    <mc:Choice xmlns:p14="http://schemas.microsoft.com/office/powerpoint/2010/main" Requires="p14">
      <p:transition spd="slow" p14:dur="2000" advTm="23000"/>
    </mc:Choice>
    <mc:Fallback>
      <p:transition spd="slow"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1515">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457200" y="260648"/>
            <a:ext cx="8229600" cy="1143001"/>
          </a:xfrm>
        </p:spPr>
        <p:txBody>
          <a:bodyPr/>
          <a:lstStyle/>
          <a:p>
            <a:r>
              <a:rPr lang="en-US" altLang="en-US" dirty="0" smtClean="0">
                <a:solidFill>
                  <a:srgbClr val="0070C0"/>
                </a:solidFill>
                <a:ea typeface="ＭＳ Ｐゴシック" panose="020B0600070205080204" pitchFamily="34" charset="-128"/>
                <a:cs typeface="Arial" panose="020B0604020202020204" pitchFamily="34" charset="0"/>
              </a:rPr>
              <a:t>Who is homeless?</a:t>
            </a:r>
          </a:p>
        </p:txBody>
      </p:sp>
      <p:sp>
        <p:nvSpPr>
          <p:cNvPr id="41987" name="Content Placeholder 2"/>
          <p:cNvSpPr>
            <a:spLocks noGrp="1"/>
          </p:cNvSpPr>
          <p:nvPr>
            <p:ph idx="1"/>
          </p:nvPr>
        </p:nvSpPr>
        <p:spPr>
          <a:xfrm>
            <a:off x="464372" y="1124744"/>
            <a:ext cx="8229600" cy="3600053"/>
          </a:xfrm>
        </p:spPr>
        <p:txBody>
          <a:bodyPr/>
          <a:lstStyle/>
          <a:p>
            <a:pPr marL="0" indent="0">
              <a:buNone/>
            </a:pPr>
            <a:endParaRPr lang="en-US" altLang="en-US" sz="1000" dirty="0" smtClean="0">
              <a:ea typeface="ＭＳ Ｐゴシック" panose="020B0600070205080204" pitchFamily="34" charset="-128"/>
              <a:sym typeface="Wingdings" panose="05000000000000000000" pitchFamily="2" charset="2"/>
            </a:endParaRPr>
          </a:p>
          <a:p>
            <a:pPr marL="0" indent="0">
              <a:buNone/>
            </a:pPr>
            <a:r>
              <a:rPr lang="en-US" sz="2800" dirty="0"/>
              <a:t>Homelessness Enumeration </a:t>
            </a:r>
            <a:r>
              <a:rPr lang="en-US" sz="2800" dirty="0" smtClean="0"/>
              <a:t>2018</a:t>
            </a:r>
          </a:p>
          <a:p>
            <a:pPr marL="0" indent="0">
              <a:buNone/>
            </a:pPr>
            <a:r>
              <a:rPr lang="en-US" sz="2800" dirty="0" smtClean="0"/>
              <a:t>NWHU questions – key findings:</a:t>
            </a:r>
          </a:p>
          <a:p>
            <a:r>
              <a:rPr lang="en-US" sz="2800" dirty="0"/>
              <a:t>504 people experiencing homelessness across the Kenora and Rainy River Districts.</a:t>
            </a:r>
          </a:p>
          <a:p>
            <a:r>
              <a:rPr lang="en-US" sz="2800" dirty="0"/>
              <a:t>In the Kenora </a:t>
            </a:r>
            <a:r>
              <a:rPr lang="en-US" sz="2800" dirty="0" smtClean="0"/>
              <a:t>District, 44% </a:t>
            </a:r>
            <a:r>
              <a:rPr lang="en-US" sz="2800" dirty="0"/>
              <a:t>of the homeless population say there is not enough room in </a:t>
            </a:r>
            <a:r>
              <a:rPr lang="en-US" sz="2800" dirty="0" smtClean="0"/>
              <a:t>shelters.  </a:t>
            </a:r>
          </a:p>
          <a:p>
            <a:r>
              <a:rPr lang="en-US" sz="2800" dirty="0"/>
              <a:t>I</a:t>
            </a:r>
            <a:r>
              <a:rPr lang="en-US" sz="2800" dirty="0" smtClean="0"/>
              <a:t>n the Rainy </a:t>
            </a:r>
            <a:r>
              <a:rPr lang="en-US" sz="2800" dirty="0"/>
              <a:t>River </a:t>
            </a:r>
            <a:r>
              <a:rPr lang="en-US" sz="2800" dirty="0" smtClean="0"/>
              <a:t>District, 29.7% do </a:t>
            </a:r>
            <a:r>
              <a:rPr lang="en-US" sz="2800" dirty="0"/>
              <a:t>not know where shelters </a:t>
            </a:r>
            <a:r>
              <a:rPr lang="en-US" sz="2800" dirty="0" smtClean="0"/>
              <a:t>are. </a:t>
            </a:r>
          </a:p>
          <a:p>
            <a:pPr marL="0" indent="0">
              <a:buNone/>
            </a:pPr>
            <a:endParaRPr lang="en-US" altLang="en-US" dirty="0" smtClean="0">
              <a:sym typeface="Wingdings" panose="05000000000000000000" pitchFamily="2" charset="2"/>
            </a:endParaRPr>
          </a:p>
          <a:p>
            <a:pPr lvl="1"/>
            <a:endParaRPr lang="en-US" altLang="en-US" dirty="0" smtClean="0">
              <a:sym typeface="Wingdings" panose="05000000000000000000" pitchFamily="2" charset="2"/>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21288"/>
            <a:ext cx="609600" cy="609600"/>
          </a:xfrm>
          <a:prstGeom prst="rect">
            <a:avLst/>
          </a:prstGeom>
        </p:spPr>
      </p:pic>
    </p:spTree>
    <p:extLst>
      <p:ext uri="{BB962C8B-B14F-4D97-AF65-F5344CB8AC3E}">
        <p14:creationId xmlns:p14="http://schemas.microsoft.com/office/powerpoint/2010/main" val="3635179246"/>
      </p:ext>
    </p:extLst>
  </p:cSld>
  <p:clrMapOvr>
    <a:masterClrMapping/>
  </p:clrMapOvr>
  <mc:AlternateContent xmlns:mc="http://schemas.openxmlformats.org/markup-compatibility/2006" xmlns:p14="http://schemas.microsoft.com/office/powerpoint/2010/main">
    <mc:Choice Requires="p14">
      <p:transition spd="slow" p14:dur="2000" advTm="37712"/>
    </mc:Choice>
    <mc:Fallback xmlns="">
      <p:transition spd="slow" advTm="37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5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455">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457200" y="260648"/>
            <a:ext cx="8229600" cy="1143001"/>
          </a:xfrm>
        </p:spPr>
        <p:txBody>
          <a:bodyPr/>
          <a:lstStyle/>
          <a:p>
            <a:r>
              <a:rPr lang="en-US" altLang="en-US" dirty="0" smtClean="0">
                <a:solidFill>
                  <a:srgbClr val="0070C0"/>
                </a:solidFill>
                <a:ea typeface="ＭＳ Ｐゴシック" panose="020B0600070205080204" pitchFamily="34" charset="-128"/>
                <a:cs typeface="Arial" panose="020B0604020202020204" pitchFamily="34" charset="0"/>
              </a:rPr>
              <a:t>Who is homeless?</a:t>
            </a:r>
          </a:p>
        </p:txBody>
      </p:sp>
      <p:sp>
        <p:nvSpPr>
          <p:cNvPr id="41987" name="Content Placeholder 2"/>
          <p:cNvSpPr>
            <a:spLocks noGrp="1"/>
          </p:cNvSpPr>
          <p:nvPr>
            <p:ph idx="1"/>
          </p:nvPr>
        </p:nvSpPr>
        <p:spPr>
          <a:xfrm>
            <a:off x="457200" y="1428225"/>
            <a:ext cx="8229600" cy="3600053"/>
          </a:xfrm>
        </p:spPr>
        <p:txBody>
          <a:bodyPr/>
          <a:lstStyle/>
          <a:p>
            <a:pPr marL="0" indent="0">
              <a:buNone/>
            </a:pPr>
            <a:endParaRPr lang="en-US" altLang="en-US" sz="1000" dirty="0" smtClean="0">
              <a:ea typeface="ＭＳ Ｐゴシック" panose="020B0600070205080204" pitchFamily="34" charset="-128"/>
              <a:sym typeface="Wingdings" panose="05000000000000000000" pitchFamily="2" charset="2"/>
            </a:endParaRPr>
          </a:p>
          <a:p>
            <a:pPr marL="0" indent="0">
              <a:buNone/>
            </a:pPr>
            <a:r>
              <a:rPr lang="en-US" sz="2800" dirty="0"/>
              <a:t>Homelessness Enumeration </a:t>
            </a:r>
            <a:r>
              <a:rPr lang="en-US" sz="2800" dirty="0" smtClean="0"/>
              <a:t>2018</a:t>
            </a:r>
          </a:p>
          <a:p>
            <a:pPr marL="0" indent="0">
              <a:buNone/>
            </a:pPr>
            <a:r>
              <a:rPr lang="en-US" sz="2800" dirty="0" smtClean="0"/>
              <a:t>NWHU questions – key findings:</a:t>
            </a:r>
          </a:p>
          <a:p>
            <a:pPr marL="0" indent="0">
              <a:buNone/>
            </a:pPr>
            <a:endParaRPr lang="en-US" sz="1000" dirty="0" smtClean="0"/>
          </a:p>
          <a:p>
            <a:r>
              <a:rPr lang="en-US" sz="2800" dirty="0"/>
              <a:t>37.4</a:t>
            </a:r>
            <a:r>
              <a:rPr lang="en-US" sz="2800" dirty="0" smtClean="0"/>
              <a:t>% do </a:t>
            </a:r>
            <a:r>
              <a:rPr lang="en-US" sz="2800" dirty="0"/>
              <a:t>not know what health or other community services are available to </a:t>
            </a:r>
            <a:r>
              <a:rPr lang="en-US" sz="2800" dirty="0" smtClean="0"/>
              <a:t>them</a:t>
            </a:r>
            <a:endParaRPr lang="en-US" sz="2800" dirty="0"/>
          </a:p>
          <a:p>
            <a:r>
              <a:rPr lang="en-US" sz="2800" dirty="0" smtClean="0"/>
              <a:t>54.3</a:t>
            </a:r>
            <a:r>
              <a:rPr lang="en-US" sz="2800" dirty="0"/>
              <a:t>% </a:t>
            </a:r>
            <a:r>
              <a:rPr lang="en-US" sz="2800" dirty="0" smtClean="0"/>
              <a:t>get </a:t>
            </a:r>
            <a:r>
              <a:rPr lang="en-US" sz="2800" dirty="0"/>
              <a:t>information about health and community services available to </a:t>
            </a:r>
            <a:r>
              <a:rPr lang="en-US" sz="2800" dirty="0" smtClean="0"/>
              <a:t>them </a:t>
            </a:r>
            <a:r>
              <a:rPr lang="en-US" sz="2800" dirty="0"/>
              <a:t>through word of </a:t>
            </a:r>
            <a:r>
              <a:rPr lang="en-US" sz="2800" dirty="0" smtClean="0"/>
              <a:t>mouth </a:t>
            </a:r>
            <a:r>
              <a:rPr lang="en-US" sz="2800" dirty="0"/>
              <a:t>and </a:t>
            </a:r>
            <a:r>
              <a:rPr lang="en-US" sz="2800" dirty="0" smtClean="0"/>
              <a:t>45.3% via </a:t>
            </a:r>
            <a:r>
              <a:rPr lang="en-US" sz="2800" dirty="0"/>
              <a:t>other service providers </a:t>
            </a:r>
            <a:endParaRPr lang="en-US" sz="2800" dirty="0" smtClean="0"/>
          </a:p>
          <a:p>
            <a:pPr marL="0" indent="0">
              <a:buNone/>
            </a:pPr>
            <a:endParaRPr lang="en-US" sz="2400" dirty="0"/>
          </a:p>
          <a:p>
            <a:endParaRPr lang="en-US" altLang="en-US" dirty="0" smtClean="0">
              <a:sym typeface="Wingdings" panose="05000000000000000000" pitchFamily="2" charset="2"/>
            </a:endParaRPr>
          </a:p>
          <a:p>
            <a:pPr lvl="1"/>
            <a:endParaRPr lang="en-US" altLang="en-US" dirty="0" smtClean="0">
              <a:sym typeface="Wingdings" panose="05000000000000000000" pitchFamily="2" charset="2"/>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21288"/>
            <a:ext cx="609600" cy="609600"/>
          </a:xfrm>
          <a:prstGeom prst="rect">
            <a:avLst/>
          </a:prstGeom>
        </p:spPr>
      </p:pic>
    </p:spTree>
    <p:extLst>
      <p:ext uri="{BB962C8B-B14F-4D97-AF65-F5344CB8AC3E}">
        <p14:creationId xmlns:p14="http://schemas.microsoft.com/office/powerpoint/2010/main" val="518659247"/>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1515">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457200" y="260648"/>
            <a:ext cx="8229600" cy="1143001"/>
          </a:xfrm>
        </p:spPr>
        <p:txBody>
          <a:bodyPr/>
          <a:lstStyle/>
          <a:p>
            <a:r>
              <a:rPr lang="en-US" altLang="en-US" dirty="0" smtClean="0">
                <a:solidFill>
                  <a:srgbClr val="0070C0"/>
                </a:solidFill>
                <a:ea typeface="ＭＳ Ｐゴシック" panose="020B0600070205080204" pitchFamily="34" charset="-128"/>
                <a:cs typeface="Arial" panose="020B0604020202020204" pitchFamily="34" charset="0"/>
              </a:rPr>
              <a:t>Who is homeless?</a:t>
            </a:r>
          </a:p>
        </p:txBody>
      </p:sp>
      <p:sp>
        <p:nvSpPr>
          <p:cNvPr id="41987" name="Content Placeholder 2"/>
          <p:cNvSpPr>
            <a:spLocks noGrp="1"/>
          </p:cNvSpPr>
          <p:nvPr>
            <p:ph idx="1"/>
          </p:nvPr>
        </p:nvSpPr>
        <p:spPr>
          <a:xfrm>
            <a:off x="457200" y="1403649"/>
            <a:ext cx="8229600" cy="3600053"/>
          </a:xfrm>
        </p:spPr>
        <p:txBody>
          <a:bodyPr/>
          <a:lstStyle/>
          <a:p>
            <a:pPr marL="0" indent="0">
              <a:buNone/>
            </a:pPr>
            <a:endParaRPr lang="en-US" altLang="en-US" sz="1000" dirty="0" smtClean="0">
              <a:ea typeface="ＭＳ Ｐゴシック" panose="020B0600070205080204" pitchFamily="34" charset="-128"/>
              <a:sym typeface="Wingdings" panose="05000000000000000000" pitchFamily="2" charset="2"/>
            </a:endParaRPr>
          </a:p>
          <a:p>
            <a:pPr marL="0" indent="0">
              <a:buNone/>
            </a:pPr>
            <a:r>
              <a:rPr lang="en-US" sz="2800" dirty="0"/>
              <a:t>Homelessness Enumeration </a:t>
            </a:r>
            <a:r>
              <a:rPr lang="en-US" sz="2800" dirty="0" smtClean="0"/>
              <a:t>2018</a:t>
            </a:r>
          </a:p>
          <a:p>
            <a:pPr marL="0" indent="0">
              <a:buNone/>
            </a:pPr>
            <a:r>
              <a:rPr lang="en-US" sz="2800" dirty="0" smtClean="0"/>
              <a:t>NWHU questions – key findings:</a:t>
            </a:r>
          </a:p>
          <a:p>
            <a:pPr marL="0" indent="0">
              <a:buNone/>
            </a:pPr>
            <a:endParaRPr lang="en-US" sz="1000" dirty="0" smtClean="0"/>
          </a:p>
          <a:p>
            <a:pPr lvl="0"/>
            <a:r>
              <a:rPr lang="en-US" sz="2800" dirty="0" smtClean="0"/>
              <a:t>39.6</a:t>
            </a:r>
            <a:r>
              <a:rPr lang="en-US" sz="2800" dirty="0"/>
              <a:t>% of the homeless population has access to a mobile device.</a:t>
            </a:r>
          </a:p>
          <a:p>
            <a:pPr lvl="0"/>
            <a:r>
              <a:rPr lang="en-US" sz="2800" dirty="0"/>
              <a:t>70.3% of the homeless population uses social </a:t>
            </a:r>
            <a:r>
              <a:rPr lang="en-US" sz="2800" dirty="0" smtClean="0"/>
              <a:t>media; and</a:t>
            </a:r>
          </a:p>
          <a:p>
            <a:pPr lvl="0"/>
            <a:r>
              <a:rPr lang="en-US" sz="2800" dirty="0" smtClean="0"/>
              <a:t>of </a:t>
            </a:r>
            <a:r>
              <a:rPr lang="en-US" sz="2800" dirty="0"/>
              <a:t>that population, 97.9% use </a:t>
            </a:r>
            <a:r>
              <a:rPr lang="en-US" sz="2800" dirty="0" smtClean="0"/>
              <a:t>Facebook.</a:t>
            </a:r>
            <a:endParaRPr lang="en-US" sz="2800" dirty="0"/>
          </a:p>
          <a:p>
            <a:endParaRPr lang="en-US" sz="2400" dirty="0"/>
          </a:p>
          <a:p>
            <a:endParaRPr lang="en-US" altLang="en-US" dirty="0" smtClean="0">
              <a:sym typeface="Wingdings" panose="05000000000000000000" pitchFamily="2" charset="2"/>
            </a:endParaRPr>
          </a:p>
          <a:p>
            <a:pPr lvl="1"/>
            <a:endParaRPr lang="en-US" altLang="en-US" dirty="0" smtClean="0">
              <a:sym typeface="Wingdings" panose="05000000000000000000" pitchFamily="2" charset="2"/>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21288"/>
            <a:ext cx="609600" cy="609600"/>
          </a:xfrm>
          <a:prstGeom prst="rect">
            <a:avLst/>
          </a:prstGeom>
        </p:spPr>
      </p:pic>
    </p:spTree>
    <p:extLst>
      <p:ext uri="{BB962C8B-B14F-4D97-AF65-F5344CB8AC3E}">
        <p14:creationId xmlns:p14="http://schemas.microsoft.com/office/powerpoint/2010/main" val="211332771"/>
      </p:ext>
    </p:extLst>
  </p:cSld>
  <p:clrMapOvr>
    <a:masterClrMapping/>
  </p:clrMapOvr>
  <mc:AlternateContent xmlns:mc="http://schemas.openxmlformats.org/markup-compatibility/2006">
    <mc:Choice xmlns:p14="http://schemas.microsoft.com/office/powerpoint/2010/main" Requires="p14">
      <p:transition spd="slow" p14:dur="2000" advTm="25000"/>
    </mc:Choice>
    <mc:Fallback>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3636">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49263" y="188913"/>
            <a:ext cx="8229600" cy="1143000"/>
          </a:xfrm>
        </p:spPr>
        <p:txBody>
          <a:bodyPr/>
          <a:lstStyle/>
          <a:p>
            <a:r>
              <a:rPr lang="en-US" altLang="en-US" dirty="0" smtClean="0">
                <a:solidFill>
                  <a:srgbClr val="0070C0"/>
                </a:solidFill>
                <a:ea typeface="ＭＳ Ｐゴシック" panose="020B0600070205080204" pitchFamily="34" charset="-128"/>
                <a:cs typeface="Arial" panose="020B0604020202020204" pitchFamily="34" charset="0"/>
              </a:rPr>
              <a:t>Can homelessness be prevented?</a:t>
            </a:r>
            <a:endParaRPr lang="en-US" altLang="en-US" dirty="0" smtClean="0">
              <a:solidFill>
                <a:srgbClr val="0098AA"/>
              </a:solidFill>
              <a:ea typeface="ＭＳ Ｐゴシック" panose="020B0600070205080204" pitchFamily="34" charset="-128"/>
            </a:endParaRPr>
          </a:p>
        </p:txBody>
      </p:sp>
      <p:sp>
        <p:nvSpPr>
          <p:cNvPr id="45059" name="Content Placeholder 3"/>
          <p:cNvSpPr>
            <a:spLocks noGrp="1"/>
          </p:cNvSpPr>
          <p:nvPr>
            <p:ph idx="1"/>
          </p:nvPr>
        </p:nvSpPr>
        <p:spPr>
          <a:xfrm>
            <a:off x="315913" y="1772816"/>
            <a:ext cx="8362950" cy="3560961"/>
          </a:xfrm>
        </p:spPr>
        <p:txBody>
          <a:bodyPr/>
          <a:lstStyle/>
          <a:p>
            <a:pPr marL="0" indent="0">
              <a:buFontTx/>
              <a:buNone/>
              <a:defRPr/>
            </a:pPr>
            <a:r>
              <a:rPr lang="en-US" dirty="0" smtClean="0"/>
              <a:t>Homelessness prevention requires:  </a:t>
            </a:r>
          </a:p>
          <a:p>
            <a:pPr marL="0" indent="0">
              <a:buFontTx/>
              <a:buNone/>
              <a:defRPr/>
            </a:pPr>
            <a:endParaRPr lang="en-US" sz="1800" dirty="0" smtClean="0"/>
          </a:p>
          <a:p>
            <a:pPr>
              <a:defRPr/>
            </a:pPr>
            <a:r>
              <a:rPr lang="en-US" sz="2800" dirty="0" smtClean="0"/>
              <a:t>Policies </a:t>
            </a:r>
            <a:r>
              <a:rPr lang="en-US" sz="2800" dirty="0"/>
              <a:t>and </a:t>
            </a:r>
            <a:r>
              <a:rPr lang="en-US" sz="2800" dirty="0" smtClean="0"/>
              <a:t>strategies </a:t>
            </a:r>
          </a:p>
          <a:p>
            <a:pPr>
              <a:defRPr/>
            </a:pPr>
            <a:r>
              <a:rPr lang="en-US" sz="2800" dirty="0" smtClean="0"/>
              <a:t>Early interventions </a:t>
            </a:r>
          </a:p>
          <a:p>
            <a:pPr>
              <a:defRPr/>
            </a:pPr>
            <a:r>
              <a:rPr lang="en-US" altLang="en-US" sz="2800" dirty="0" smtClean="0">
                <a:sym typeface="Wingdings" panose="05000000000000000000" pitchFamily="2" charset="2"/>
              </a:rPr>
              <a:t>Reducing the risk of reoccurrence</a:t>
            </a:r>
          </a:p>
          <a:p>
            <a:pPr>
              <a:defRPr/>
            </a:pPr>
            <a:r>
              <a:rPr lang="en-US" altLang="en-US" sz="2800" dirty="0" smtClean="0">
                <a:sym typeface="Wingdings" panose="05000000000000000000" pitchFamily="2" charset="2"/>
              </a:rPr>
              <a:t>Adequate resources</a:t>
            </a:r>
            <a:endParaRPr lang="en-US" altLang="en-US" sz="2800" dirty="0" smtClean="0">
              <a:ea typeface="ＭＳ Ｐゴシック" panose="020B0600070205080204" pitchFamily="34" charset="-128"/>
              <a:sym typeface="Wingdings" panose="05000000000000000000" pitchFamily="2" charset="2"/>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74063" y="6021288"/>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083"/>
    </mc:Choice>
    <mc:Fallback xmlns="">
      <p:transition spd="slow" advTm="12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1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455">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49263" y="188913"/>
            <a:ext cx="8229600" cy="1143000"/>
          </a:xfrm>
        </p:spPr>
        <p:txBody>
          <a:bodyPr/>
          <a:lstStyle/>
          <a:p>
            <a:r>
              <a:rPr lang="en-US" altLang="en-US" dirty="0" smtClean="0">
                <a:solidFill>
                  <a:srgbClr val="0070C0"/>
                </a:solidFill>
                <a:ea typeface="ＭＳ Ｐゴシック" panose="020B0600070205080204" pitchFamily="34" charset="-128"/>
                <a:cs typeface="Arial" panose="020B0604020202020204" pitchFamily="34" charset="0"/>
              </a:rPr>
              <a:t>Can homelessness be prevented?</a:t>
            </a:r>
            <a:endParaRPr lang="en-US" altLang="en-US" dirty="0" smtClean="0">
              <a:solidFill>
                <a:srgbClr val="0098AA"/>
              </a:solidFill>
              <a:ea typeface="ＭＳ Ｐゴシック" panose="020B0600070205080204" pitchFamily="34" charset="-128"/>
            </a:endParaRPr>
          </a:p>
        </p:txBody>
      </p:sp>
      <p:sp>
        <p:nvSpPr>
          <p:cNvPr id="45059" name="Content Placeholder 3"/>
          <p:cNvSpPr>
            <a:spLocks noGrp="1"/>
          </p:cNvSpPr>
          <p:nvPr>
            <p:ph idx="1"/>
          </p:nvPr>
        </p:nvSpPr>
        <p:spPr>
          <a:xfrm>
            <a:off x="315913" y="1700808"/>
            <a:ext cx="8362950" cy="3632969"/>
          </a:xfrm>
        </p:spPr>
        <p:txBody>
          <a:bodyPr/>
          <a:lstStyle/>
          <a:p>
            <a:pPr marL="0" indent="0">
              <a:buFontTx/>
              <a:buNone/>
              <a:defRPr/>
            </a:pPr>
            <a:r>
              <a:rPr lang="en-US" dirty="0" smtClean="0"/>
              <a:t>Homelessness prevention framework  </a:t>
            </a:r>
          </a:p>
          <a:p>
            <a:pPr marL="0" indent="0">
              <a:buFontTx/>
              <a:buNone/>
              <a:defRPr/>
            </a:pPr>
            <a:endParaRPr lang="en-US" sz="1000" dirty="0" smtClean="0"/>
          </a:p>
          <a:p>
            <a:pPr>
              <a:defRPr/>
            </a:pPr>
            <a:r>
              <a:rPr lang="en-US" sz="2800" dirty="0" smtClean="0"/>
              <a:t>Structural prevention</a:t>
            </a:r>
          </a:p>
          <a:p>
            <a:pPr>
              <a:defRPr/>
            </a:pPr>
            <a:r>
              <a:rPr lang="en-US" sz="2800" dirty="0" smtClean="0"/>
              <a:t>Systems prevention</a:t>
            </a:r>
            <a:endParaRPr lang="en-US" sz="2800" dirty="0"/>
          </a:p>
          <a:p>
            <a:pPr>
              <a:defRPr/>
            </a:pPr>
            <a:r>
              <a:rPr lang="en-US" altLang="en-US" sz="2800" dirty="0" smtClean="0">
                <a:ea typeface="ＭＳ Ｐゴシック" panose="020B0600070205080204" pitchFamily="34" charset="-128"/>
                <a:sym typeface="Wingdings" panose="05000000000000000000" pitchFamily="2" charset="2"/>
              </a:rPr>
              <a:t>Early intervention</a:t>
            </a:r>
          </a:p>
          <a:p>
            <a:pPr>
              <a:defRPr/>
            </a:pPr>
            <a:r>
              <a:rPr lang="en-US" altLang="en-US" sz="2800" dirty="0" smtClean="0">
                <a:ea typeface="ＭＳ Ｐゴシック" panose="020B0600070205080204" pitchFamily="34" charset="-128"/>
                <a:sym typeface="Wingdings" panose="05000000000000000000" pitchFamily="2" charset="2"/>
              </a:rPr>
              <a:t>Evictions prevention</a:t>
            </a:r>
          </a:p>
          <a:p>
            <a:pPr>
              <a:defRPr/>
            </a:pPr>
            <a:r>
              <a:rPr lang="en-US" altLang="en-US" sz="2800" dirty="0" smtClean="0">
                <a:ea typeface="ＭＳ Ｐゴシック" panose="020B0600070205080204" pitchFamily="34" charset="-128"/>
                <a:sym typeface="Wingdings" panose="05000000000000000000" pitchFamily="2" charset="2"/>
              </a:rPr>
              <a:t>Housing stability</a:t>
            </a:r>
          </a:p>
          <a:p>
            <a:pPr>
              <a:defRPr/>
            </a:pPr>
            <a:endParaRPr lang="en-US" altLang="en-US" sz="2800" dirty="0" smtClean="0">
              <a:ea typeface="ＭＳ Ｐゴシック" panose="020B0600070205080204" pitchFamily="34" charset="-128"/>
              <a:sym typeface="Wingdings" panose="05000000000000000000" pitchFamily="2" charset="2"/>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74063" y="6021288"/>
            <a:ext cx="609600" cy="609600"/>
          </a:xfrm>
          <a:prstGeom prst="rect">
            <a:avLst/>
          </a:prstGeom>
        </p:spPr>
      </p:pic>
    </p:spTree>
    <p:extLst>
      <p:ext uri="{BB962C8B-B14F-4D97-AF65-F5344CB8AC3E}">
        <p14:creationId xmlns:p14="http://schemas.microsoft.com/office/powerpoint/2010/main" val="2446638187"/>
      </p:ext>
    </p:extLst>
  </p:cSld>
  <p:clrMapOvr>
    <a:masterClrMapping/>
  </p:clrMapOvr>
  <mc:AlternateContent xmlns:mc="http://schemas.openxmlformats.org/markup-compatibility/2006" xmlns:p14="http://schemas.microsoft.com/office/powerpoint/2010/main">
    <mc:Choice Requires="p14">
      <p:transition spd="slow" p14:dur="2000" advTm="12083"/>
    </mc:Choice>
    <mc:Fallback xmlns="">
      <p:transition spd="slow" advTm="12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3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1515">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434952" y="-36095"/>
            <a:ext cx="8229600" cy="1143000"/>
          </a:xfrm>
        </p:spPr>
        <p:txBody>
          <a:bodyPr/>
          <a:lstStyle/>
          <a:p>
            <a:r>
              <a:rPr lang="en-US" altLang="en-US" dirty="0" smtClean="0">
                <a:solidFill>
                  <a:srgbClr val="0070C0"/>
                </a:solidFill>
                <a:ea typeface="ＭＳ Ｐゴシック" panose="020B0600070205080204" pitchFamily="34" charset="-128"/>
                <a:cs typeface="Arial" panose="020B0604020202020204" pitchFamily="34" charset="0"/>
              </a:rPr>
              <a:t>Current supports and strategies</a:t>
            </a:r>
          </a:p>
        </p:txBody>
      </p:sp>
      <p:sp>
        <p:nvSpPr>
          <p:cNvPr id="46083" name="Content Placeholder 2"/>
          <p:cNvSpPr>
            <a:spLocks noGrp="1"/>
          </p:cNvSpPr>
          <p:nvPr>
            <p:ph idx="1"/>
          </p:nvPr>
        </p:nvSpPr>
        <p:spPr>
          <a:xfrm>
            <a:off x="434952" y="1353149"/>
            <a:ext cx="8229600" cy="4525963"/>
          </a:xfrm>
        </p:spPr>
        <p:txBody>
          <a:bodyPr/>
          <a:lstStyle/>
          <a:p>
            <a:pPr marL="0" indent="0">
              <a:buNone/>
            </a:pPr>
            <a:r>
              <a:rPr lang="en-US" altLang="en-US" dirty="0">
                <a:ea typeface="ＭＳ Ｐゴシック" panose="020B0600070205080204" pitchFamily="34" charset="-128"/>
                <a:sym typeface="Wingdings" panose="05000000000000000000" pitchFamily="2" charset="2"/>
              </a:rPr>
              <a:t>F</a:t>
            </a:r>
            <a:r>
              <a:rPr lang="en-US" altLang="en-US" dirty="0" smtClean="0">
                <a:ea typeface="ＭＳ Ｐゴシック" panose="020B0600070205080204" pitchFamily="34" charset="-128"/>
                <a:sym typeface="Wingdings" panose="05000000000000000000" pitchFamily="2" charset="2"/>
              </a:rPr>
              <a:t>unding</a:t>
            </a:r>
          </a:p>
          <a:p>
            <a:r>
              <a:rPr lang="en-US" sz="2800" dirty="0" smtClean="0"/>
              <a:t>The federal, provincial and municipal governments fund local housing initiatives. </a:t>
            </a:r>
          </a:p>
          <a:p>
            <a:r>
              <a:rPr lang="en-US" sz="2800" dirty="0" smtClean="0"/>
              <a:t>These include </a:t>
            </a:r>
            <a:r>
              <a:rPr lang="en-US" sz="2800" dirty="0"/>
              <a:t>affordable units, rent supplements, </a:t>
            </a:r>
            <a:r>
              <a:rPr lang="en-US" sz="2800" dirty="0" smtClean="0"/>
              <a:t>housing </a:t>
            </a:r>
            <a:r>
              <a:rPr lang="en-US" sz="2800" dirty="0"/>
              <a:t>repairs, and ownership grants. </a:t>
            </a:r>
            <a:endParaRPr lang="en-US" sz="2800" dirty="0" smtClean="0"/>
          </a:p>
          <a:p>
            <a:r>
              <a:rPr lang="en-US" sz="2800" dirty="0" smtClean="0"/>
              <a:t>The </a:t>
            </a:r>
            <a:r>
              <a:rPr lang="en-US" sz="2800" dirty="0"/>
              <a:t>federal government also contributes to Indigenous housing, on and off reserves.</a:t>
            </a:r>
            <a:endParaRPr lang="en-US" altLang="en-US" sz="2800" dirty="0" smtClean="0">
              <a:sym typeface="Wingdings" panose="05000000000000000000" pitchFamily="2" charset="2"/>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49066" y="5940008"/>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303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68313" y="2276475"/>
            <a:ext cx="8229600" cy="1143000"/>
          </a:xfrm>
        </p:spPr>
        <p:txBody>
          <a:bodyPr/>
          <a:lstStyle/>
          <a:p>
            <a:pPr eaLnBrk="1" hangingPunct="1"/>
            <a:r>
              <a:rPr lang="en-CA" altLang="en-US" sz="5000" dirty="0" smtClean="0">
                <a:solidFill>
                  <a:srgbClr val="0078C9"/>
                </a:solidFill>
                <a:latin typeface="Arial" panose="020B0604020202020204" pitchFamily="34" charset="0"/>
              </a:rPr>
              <a:t>Health Equity Matters</a:t>
            </a:r>
            <a:br>
              <a:rPr lang="en-CA" altLang="en-US" sz="5000" dirty="0" smtClean="0">
                <a:solidFill>
                  <a:srgbClr val="0078C9"/>
                </a:solidFill>
                <a:latin typeface="Arial" panose="020B0604020202020204" pitchFamily="34" charset="0"/>
              </a:rPr>
            </a:br>
            <a:r>
              <a:rPr lang="en-CA" altLang="en-US" sz="5000" dirty="0" smtClean="0">
                <a:solidFill>
                  <a:srgbClr val="0078C9"/>
                </a:solidFill>
                <a:latin typeface="Arial" panose="020B0604020202020204" pitchFamily="34" charset="0"/>
              </a:rPr>
              <a:t>Housing and Homelessness   </a:t>
            </a:r>
            <a:br>
              <a:rPr lang="en-CA" altLang="en-US" sz="5000" dirty="0" smtClean="0">
                <a:solidFill>
                  <a:srgbClr val="0078C9"/>
                </a:solidFill>
                <a:latin typeface="Arial" panose="020B0604020202020204" pitchFamily="34" charset="0"/>
              </a:rPr>
            </a:br>
            <a:endParaRPr lang="en-CA" altLang="en-US" sz="2800" dirty="0" smtClean="0">
              <a:solidFill>
                <a:srgbClr val="0078C9"/>
              </a:solidFill>
              <a:latin typeface="Arial" panose="020B0604020202020204" pitchFamily="34" charset="0"/>
            </a:endParaRPr>
          </a:p>
        </p:txBody>
      </p:sp>
      <p:sp>
        <p:nvSpPr>
          <p:cNvPr id="17411" name="Rectangle 3"/>
          <p:cNvSpPr>
            <a:spLocks noGrp="1" noChangeArrowheads="1"/>
          </p:cNvSpPr>
          <p:nvPr>
            <p:ph type="body" idx="1"/>
          </p:nvPr>
        </p:nvSpPr>
        <p:spPr>
          <a:xfrm>
            <a:off x="468313" y="4149725"/>
            <a:ext cx="8229600" cy="1223963"/>
          </a:xfrm>
        </p:spPr>
        <p:txBody>
          <a:bodyPr/>
          <a:lstStyle/>
          <a:p>
            <a:pPr eaLnBrk="1" hangingPunct="1">
              <a:buFontTx/>
              <a:buNone/>
            </a:pPr>
            <a:r>
              <a:rPr lang="en-CA" altLang="en-US" sz="2000" dirty="0" smtClean="0">
                <a:latin typeface="Arial" panose="020B0604020202020204" pitchFamily="34" charset="0"/>
              </a:rPr>
              <a:t>October 2019</a:t>
            </a:r>
          </a:p>
          <a:p>
            <a:pPr eaLnBrk="1" hangingPunct="1">
              <a:buFontTx/>
              <a:buNone/>
            </a:pPr>
            <a:r>
              <a:rPr lang="en-CA" altLang="en-US" sz="2000" dirty="0" smtClean="0">
                <a:latin typeface="Arial" panose="020B0604020202020204" pitchFamily="34" charset="0"/>
              </a:rPr>
              <a:t>Saralyn Semeniuk</a:t>
            </a:r>
          </a:p>
          <a:p>
            <a:pPr eaLnBrk="1" hangingPunct="1">
              <a:buFontTx/>
              <a:buNone/>
            </a:pPr>
            <a:r>
              <a:rPr lang="en-CA" altLang="en-US" sz="2000" dirty="0" smtClean="0">
                <a:latin typeface="Arial" panose="020B0604020202020204" pitchFamily="34" charset="0"/>
              </a:rPr>
              <a:t>Health Promoter</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93113" y="606068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253"/>
    </mc:Choice>
    <mc:Fallback xmlns="">
      <p:transition spd="slow" advTm="11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1515">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434952" y="-36095"/>
            <a:ext cx="8229600" cy="1143000"/>
          </a:xfrm>
        </p:spPr>
        <p:txBody>
          <a:bodyPr/>
          <a:lstStyle/>
          <a:p>
            <a:r>
              <a:rPr lang="en-US" altLang="en-US" dirty="0" smtClean="0">
                <a:solidFill>
                  <a:srgbClr val="0070C0"/>
                </a:solidFill>
                <a:ea typeface="ＭＳ Ｐゴシック" panose="020B0600070205080204" pitchFamily="34" charset="-128"/>
                <a:cs typeface="Arial" panose="020B0604020202020204" pitchFamily="34" charset="0"/>
              </a:rPr>
              <a:t>Current supports and strategies</a:t>
            </a:r>
          </a:p>
        </p:txBody>
      </p:sp>
      <p:sp>
        <p:nvSpPr>
          <p:cNvPr id="46083" name="Content Placeholder 2"/>
          <p:cNvSpPr>
            <a:spLocks noGrp="1"/>
          </p:cNvSpPr>
          <p:nvPr>
            <p:ph idx="1"/>
          </p:nvPr>
        </p:nvSpPr>
        <p:spPr>
          <a:xfrm>
            <a:off x="457200" y="1412875"/>
            <a:ext cx="8229600" cy="4525963"/>
          </a:xfrm>
        </p:spPr>
        <p:txBody>
          <a:bodyPr/>
          <a:lstStyle/>
          <a:p>
            <a:pPr marL="0" indent="0">
              <a:buNone/>
            </a:pPr>
            <a:r>
              <a:rPr lang="en-US" altLang="en-US" sz="2800" dirty="0" smtClean="0">
                <a:sym typeface="Wingdings" panose="05000000000000000000" pitchFamily="2" charset="2"/>
              </a:rPr>
              <a:t>Government spending 2014 – 2018</a:t>
            </a:r>
          </a:p>
          <a:p>
            <a:pPr marL="0" indent="0">
              <a:buNone/>
            </a:pPr>
            <a:endParaRPr lang="en-US" altLang="en-US" sz="2800" dirty="0">
              <a:sym typeface="Wingdings" panose="05000000000000000000" pitchFamily="2" charset="2"/>
            </a:endParaRPr>
          </a:p>
          <a:p>
            <a:pPr marL="0" indent="0">
              <a:buNone/>
            </a:pPr>
            <a:r>
              <a:rPr lang="en-US" altLang="en-US" sz="2800" u="sng" dirty="0">
                <a:sym typeface="Wingdings" panose="05000000000000000000" pitchFamily="2" charset="2"/>
              </a:rPr>
              <a:t>Group	</a:t>
            </a:r>
            <a:r>
              <a:rPr lang="en-US" altLang="en-US" sz="2800" u="sng" dirty="0" smtClean="0">
                <a:sym typeface="Wingdings" panose="05000000000000000000" pitchFamily="2" charset="2"/>
              </a:rPr>
              <a:t>                 Municipal  Prov.  Federal</a:t>
            </a:r>
            <a:endParaRPr lang="en-US" altLang="en-US" sz="2800" u="sng" dirty="0">
              <a:sym typeface="Wingdings" panose="05000000000000000000" pitchFamily="2" charset="2"/>
            </a:endParaRPr>
          </a:p>
          <a:p>
            <a:pPr marL="0" indent="0">
              <a:buNone/>
            </a:pPr>
            <a:r>
              <a:rPr lang="en-US" altLang="en-US" sz="2800" u="sng" dirty="0">
                <a:sym typeface="Wingdings" panose="05000000000000000000" pitchFamily="2" charset="2"/>
              </a:rPr>
              <a:t>Community Housing	</a:t>
            </a:r>
            <a:r>
              <a:rPr lang="en-US" altLang="en-US" sz="2800" u="sng" dirty="0" smtClean="0">
                <a:sym typeface="Wingdings" panose="05000000000000000000" pitchFamily="2" charset="2"/>
              </a:rPr>
              <a:t>  </a:t>
            </a:r>
            <a:r>
              <a:rPr lang="en-US" altLang="en-US" sz="2800" u="sng" dirty="0" smtClean="0">
                <a:solidFill>
                  <a:srgbClr val="0070C0"/>
                </a:solidFill>
                <a:sym typeface="Wingdings" panose="05000000000000000000" pitchFamily="2" charset="2"/>
              </a:rPr>
              <a:t>54%</a:t>
            </a:r>
            <a:r>
              <a:rPr lang="en-US" altLang="en-US" sz="2800" u="sng" dirty="0">
                <a:solidFill>
                  <a:srgbClr val="0070C0"/>
                </a:solidFill>
                <a:sym typeface="Wingdings" panose="05000000000000000000" pitchFamily="2" charset="2"/>
              </a:rPr>
              <a:t>	</a:t>
            </a:r>
            <a:r>
              <a:rPr lang="en-US" altLang="en-US" sz="2800" u="sng" dirty="0" smtClean="0">
                <a:sym typeface="Wingdings" panose="05000000000000000000" pitchFamily="2" charset="2"/>
              </a:rPr>
              <a:t>      11%</a:t>
            </a:r>
            <a:r>
              <a:rPr lang="en-US" altLang="en-US" sz="2800" u="sng" dirty="0">
                <a:sym typeface="Wingdings" panose="05000000000000000000" pitchFamily="2" charset="2"/>
              </a:rPr>
              <a:t> </a:t>
            </a:r>
            <a:r>
              <a:rPr lang="en-US" altLang="en-US" sz="2800" u="sng" dirty="0" smtClean="0">
                <a:sym typeface="Wingdings" panose="05000000000000000000" pitchFamily="2" charset="2"/>
              </a:rPr>
              <a:t>     35%   </a:t>
            </a:r>
            <a:endParaRPr lang="en-US" altLang="en-US" sz="2800" u="sng" dirty="0">
              <a:sym typeface="Wingdings" panose="05000000000000000000" pitchFamily="2" charset="2"/>
            </a:endParaRPr>
          </a:p>
          <a:p>
            <a:pPr marL="0" indent="0">
              <a:buNone/>
            </a:pPr>
            <a:r>
              <a:rPr lang="en-US" altLang="en-US" sz="2800" u="sng" dirty="0">
                <a:sym typeface="Wingdings" panose="05000000000000000000" pitchFamily="2" charset="2"/>
              </a:rPr>
              <a:t>Homelessness	</a:t>
            </a:r>
            <a:r>
              <a:rPr lang="en-US" altLang="en-US" sz="2800" u="sng" dirty="0" smtClean="0">
                <a:sym typeface="Wingdings" panose="05000000000000000000" pitchFamily="2" charset="2"/>
              </a:rPr>
              <a:t>           23%       </a:t>
            </a:r>
            <a:r>
              <a:rPr lang="en-US" altLang="en-US" sz="2800" u="sng" dirty="0" smtClean="0">
                <a:solidFill>
                  <a:srgbClr val="0070C0"/>
                </a:solidFill>
                <a:sym typeface="Wingdings" panose="05000000000000000000" pitchFamily="2" charset="2"/>
              </a:rPr>
              <a:t>69</a:t>
            </a:r>
            <a:r>
              <a:rPr lang="en-US" altLang="en-US" sz="2800" u="sng" dirty="0">
                <a:solidFill>
                  <a:srgbClr val="0070C0"/>
                </a:solidFill>
                <a:sym typeface="Wingdings" panose="05000000000000000000" pitchFamily="2" charset="2"/>
              </a:rPr>
              <a:t>%</a:t>
            </a:r>
            <a:r>
              <a:rPr lang="en-US" altLang="en-US" sz="2800" u="sng" dirty="0">
                <a:sym typeface="Wingdings" panose="05000000000000000000" pitchFamily="2" charset="2"/>
              </a:rPr>
              <a:t>	</a:t>
            </a:r>
            <a:r>
              <a:rPr lang="en-US" altLang="en-US" sz="2800" u="sng" dirty="0" smtClean="0">
                <a:sym typeface="Wingdings" panose="05000000000000000000" pitchFamily="2" charset="2"/>
              </a:rPr>
              <a:t>   8</a:t>
            </a:r>
            <a:r>
              <a:rPr lang="en-US" altLang="en-US" sz="2800" u="sng" dirty="0">
                <a:sym typeface="Wingdings" panose="05000000000000000000" pitchFamily="2" charset="2"/>
              </a:rPr>
              <a:t>%</a:t>
            </a:r>
          </a:p>
          <a:p>
            <a:pPr marL="0" indent="0">
              <a:buNone/>
            </a:pPr>
            <a:r>
              <a:rPr lang="en-US" altLang="en-US" sz="2800" u="sng" dirty="0" smtClean="0">
                <a:sym typeface="Wingdings" panose="05000000000000000000" pitchFamily="2" charset="2"/>
              </a:rPr>
              <a:t>Supportive </a:t>
            </a:r>
            <a:r>
              <a:rPr lang="en-US" altLang="en-US" sz="2800" u="sng" dirty="0">
                <a:sym typeface="Wingdings" panose="05000000000000000000" pitchFamily="2" charset="2"/>
              </a:rPr>
              <a:t>Housing	</a:t>
            </a:r>
            <a:r>
              <a:rPr lang="en-US" altLang="en-US" sz="2800" u="sng" dirty="0" smtClean="0">
                <a:sym typeface="Wingdings" panose="05000000000000000000" pitchFamily="2" charset="2"/>
              </a:rPr>
              <a:t>  0.5%      </a:t>
            </a:r>
            <a:r>
              <a:rPr lang="en-US" altLang="en-US" sz="2800" u="sng" dirty="0" smtClean="0">
                <a:solidFill>
                  <a:srgbClr val="0070C0"/>
                </a:solidFill>
                <a:sym typeface="Wingdings" panose="05000000000000000000" pitchFamily="2" charset="2"/>
              </a:rPr>
              <a:t>99%</a:t>
            </a:r>
            <a:r>
              <a:rPr lang="en-US" altLang="en-US" sz="2800" u="sng" dirty="0" smtClean="0">
                <a:sym typeface="Wingdings" panose="05000000000000000000" pitchFamily="2" charset="2"/>
              </a:rPr>
              <a:t>	0.5%</a:t>
            </a:r>
          </a:p>
          <a:p>
            <a:pPr marL="0" indent="0">
              <a:buNone/>
            </a:pPr>
            <a:endParaRPr lang="en-US" altLang="en-US" sz="2800" u="sng" dirty="0">
              <a:sym typeface="Wingdings" panose="05000000000000000000" pitchFamily="2" charset="2"/>
            </a:endParaRPr>
          </a:p>
          <a:p>
            <a:pPr marL="0" indent="0">
              <a:buNone/>
            </a:pPr>
            <a:r>
              <a:rPr lang="en-US" altLang="en-US" sz="1400" i="1" dirty="0" smtClean="0">
                <a:sym typeface="Wingdings" panose="05000000000000000000" pitchFamily="2" charset="2"/>
              </a:rPr>
              <a:t>Ontario’s Community Housing Renewal Strategy</a:t>
            </a:r>
          </a:p>
          <a:p>
            <a:pPr marL="0" indent="0">
              <a:buNone/>
            </a:pPr>
            <a:r>
              <a:rPr lang="en-US" sz="1400" dirty="0">
                <a:hlinkClick r:id="rId5"/>
              </a:rPr>
              <a:t>https://www.ontario.ca/page/community-housing-renewal-strategy</a:t>
            </a:r>
            <a:endParaRPr lang="en-US" altLang="en-US" sz="1400" u="sng" dirty="0" smtClean="0">
              <a:sym typeface="Wingdings" panose="05000000000000000000" pitchFamily="2" charset="2"/>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5974175"/>
            <a:ext cx="609600" cy="609600"/>
          </a:xfrm>
          <a:prstGeom prst="rect">
            <a:avLst/>
          </a:prstGeom>
        </p:spPr>
      </p:pic>
    </p:spTree>
    <p:extLst>
      <p:ext uri="{BB962C8B-B14F-4D97-AF65-F5344CB8AC3E}">
        <p14:creationId xmlns:p14="http://schemas.microsoft.com/office/powerpoint/2010/main" val="3911036734"/>
      </p:ext>
    </p:extLst>
  </p:cSld>
  <p:clrMapOvr>
    <a:masterClrMapping/>
  </p:clrMapOvr>
  <mc:AlternateContent xmlns:mc="http://schemas.openxmlformats.org/markup-compatibility/2006" xmlns:p14="http://schemas.microsoft.com/office/powerpoint/2010/main">
    <mc:Choice Requires="p14">
      <p:transition spd="slow" p14:dur="2000" advTm="42701"/>
    </mc:Choice>
    <mc:Fallback xmlns="">
      <p:transition spd="slow" advTm="42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4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303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457200" y="176213"/>
            <a:ext cx="8229600" cy="1143000"/>
          </a:xfrm>
        </p:spPr>
        <p:txBody>
          <a:bodyPr/>
          <a:lstStyle/>
          <a:p>
            <a:r>
              <a:rPr lang="en-US" altLang="en-US" dirty="0" smtClean="0">
                <a:solidFill>
                  <a:srgbClr val="0070C0"/>
                </a:solidFill>
                <a:ea typeface="ＭＳ Ｐゴシック" panose="020B0600070205080204" pitchFamily="34" charset="-128"/>
                <a:cs typeface="Arial" panose="020B0604020202020204" pitchFamily="34" charset="0"/>
              </a:rPr>
              <a:t>Current supports and strategies</a:t>
            </a:r>
          </a:p>
        </p:txBody>
      </p:sp>
      <p:sp>
        <p:nvSpPr>
          <p:cNvPr id="46083" name="Content Placeholder 2"/>
          <p:cNvSpPr>
            <a:spLocks noGrp="1"/>
          </p:cNvSpPr>
          <p:nvPr>
            <p:ph idx="1"/>
          </p:nvPr>
        </p:nvSpPr>
        <p:spPr>
          <a:xfrm>
            <a:off x="457200" y="1412875"/>
            <a:ext cx="8229600" cy="4525963"/>
          </a:xfrm>
        </p:spPr>
        <p:txBody>
          <a:bodyPr/>
          <a:lstStyle/>
          <a:p>
            <a:pPr marL="0" indent="0">
              <a:buNone/>
            </a:pPr>
            <a:r>
              <a:rPr lang="en-US" altLang="en-US" dirty="0" smtClean="0">
                <a:ea typeface="ＭＳ Ｐゴシック" panose="020B0600070205080204" pitchFamily="34" charset="-128"/>
                <a:sym typeface="Wingdings" panose="05000000000000000000" pitchFamily="2" charset="2"/>
              </a:rPr>
              <a:t>Reaching Home – June 2018</a:t>
            </a:r>
          </a:p>
          <a:p>
            <a:pPr marL="0" indent="0">
              <a:buNone/>
            </a:pPr>
            <a:endParaRPr lang="en-US" altLang="en-US" sz="1000" dirty="0" smtClean="0">
              <a:ea typeface="ＭＳ Ｐゴシック" panose="020B0600070205080204" pitchFamily="34" charset="-128"/>
              <a:sym typeface="Wingdings" panose="05000000000000000000" pitchFamily="2" charset="2"/>
            </a:endParaRPr>
          </a:p>
          <a:p>
            <a:r>
              <a:rPr lang="en-US" altLang="en-US" sz="2800" dirty="0" smtClean="0">
                <a:ea typeface="ＭＳ Ｐゴシック" panose="020B0600070205080204" pitchFamily="34" charset="-128"/>
                <a:sym typeface="Wingdings" panose="05000000000000000000" pitchFamily="2" charset="2"/>
              </a:rPr>
              <a:t>Federal government’s redesigned homelessness strategy</a:t>
            </a:r>
          </a:p>
          <a:p>
            <a:r>
              <a:rPr lang="en-US" altLang="en-US" sz="2800" dirty="0" smtClean="0">
                <a:ea typeface="ＭＳ Ｐゴシック" panose="020B0600070205080204" pitchFamily="34" charset="-128"/>
                <a:sym typeface="Wingdings" panose="05000000000000000000" pitchFamily="2" charset="2"/>
              </a:rPr>
              <a:t>Aims </a:t>
            </a:r>
            <a:r>
              <a:rPr lang="en-US" sz="2800" dirty="0"/>
              <a:t>to reduce chronic homelessness by 50% over the next ten </a:t>
            </a:r>
            <a:r>
              <a:rPr lang="en-US" sz="2800" dirty="0" smtClean="0"/>
              <a:t>years</a:t>
            </a:r>
          </a:p>
          <a:p>
            <a:r>
              <a:rPr lang="en-US" sz="2800" dirty="0"/>
              <a:t>P</a:t>
            </a:r>
            <a:r>
              <a:rPr lang="en-US" sz="2800" dirty="0" smtClean="0"/>
              <a:t>art </a:t>
            </a:r>
            <a:r>
              <a:rPr lang="en-US" sz="2800" dirty="0"/>
              <a:t>of Canada’s first-ever National Housing Strategy—a 10-year $40-billion plan to </a:t>
            </a:r>
            <a:r>
              <a:rPr lang="en-US" sz="2800" dirty="0" smtClean="0"/>
              <a:t>address housing </a:t>
            </a:r>
            <a:r>
              <a:rPr lang="en-US" sz="2800" dirty="0"/>
              <a:t>need</a:t>
            </a:r>
            <a:endParaRPr lang="en-US" altLang="en-US" sz="2800" dirty="0" smtClean="0">
              <a:ea typeface="ＭＳ Ｐゴシック" panose="020B0600070205080204" pitchFamily="34" charset="-128"/>
              <a:sym typeface="Wingdings" panose="05000000000000000000" pitchFamily="2" charset="2"/>
            </a:endParaRPr>
          </a:p>
          <a:p>
            <a:endParaRPr lang="en-US" altLang="en-US" sz="2800" dirty="0" smtClean="0">
              <a:sym typeface="Wingdings" panose="05000000000000000000" pitchFamily="2" charset="2"/>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4408" y="6040800"/>
            <a:ext cx="609600" cy="609600"/>
          </a:xfrm>
          <a:prstGeom prst="rect">
            <a:avLst/>
          </a:prstGeom>
        </p:spPr>
      </p:pic>
    </p:spTree>
    <p:extLst>
      <p:ext uri="{BB962C8B-B14F-4D97-AF65-F5344CB8AC3E}">
        <p14:creationId xmlns:p14="http://schemas.microsoft.com/office/powerpoint/2010/main" val="2408607946"/>
      </p:ext>
    </p:extLst>
  </p:cSld>
  <p:clrMapOvr>
    <a:masterClrMapping/>
  </p:clrMapOvr>
  <mc:AlternateContent xmlns:mc="http://schemas.openxmlformats.org/markup-compatibility/2006">
    <mc:Choice xmlns:p14="http://schemas.microsoft.com/office/powerpoint/2010/main" Requires="p14">
      <p:transition spd="slow" p14:dur="2000" advTm="28000"/>
    </mc:Choice>
    <mc:Fallback>
      <p:transition spd="slow"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4545">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457200" y="176213"/>
            <a:ext cx="8229600" cy="1143000"/>
          </a:xfrm>
        </p:spPr>
        <p:txBody>
          <a:bodyPr/>
          <a:lstStyle/>
          <a:p>
            <a:r>
              <a:rPr lang="en-US" altLang="en-US" dirty="0" smtClean="0">
                <a:solidFill>
                  <a:srgbClr val="0070C0"/>
                </a:solidFill>
                <a:ea typeface="ＭＳ Ｐゴシック" panose="020B0600070205080204" pitchFamily="34" charset="-128"/>
                <a:cs typeface="Arial" panose="020B0604020202020204" pitchFamily="34" charset="0"/>
              </a:rPr>
              <a:t>Current supports and strategies</a:t>
            </a:r>
          </a:p>
        </p:txBody>
      </p:sp>
      <p:sp>
        <p:nvSpPr>
          <p:cNvPr id="46083" name="Content Placeholder 2"/>
          <p:cNvSpPr>
            <a:spLocks noGrp="1"/>
          </p:cNvSpPr>
          <p:nvPr>
            <p:ph idx="1"/>
          </p:nvPr>
        </p:nvSpPr>
        <p:spPr>
          <a:xfrm>
            <a:off x="457200" y="1412875"/>
            <a:ext cx="8229600" cy="4525963"/>
          </a:xfrm>
        </p:spPr>
        <p:txBody>
          <a:bodyPr/>
          <a:lstStyle/>
          <a:p>
            <a:pPr marL="0" indent="0">
              <a:buNone/>
            </a:pPr>
            <a:endParaRPr lang="en-US" sz="2800" dirty="0" smtClean="0"/>
          </a:p>
          <a:p>
            <a:pPr marL="0" indent="0">
              <a:buNone/>
            </a:pPr>
            <a:r>
              <a:rPr lang="en-US" sz="3600" dirty="0" smtClean="0"/>
              <a:t>Community </a:t>
            </a:r>
            <a:r>
              <a:rPr lang="en-US" sz="3600" dirty="0"/>
              <a:t>Housing Renewal Strategy </a:t>
            </a:r>
            <a:endParaRPr lang="en-US" sz="3600" dirty="0" smtClean="0"/>
          </a:p>
          <a:p>
            <a:pPr marL="0" indent="0">
              <a:buNone/>
            </a:pPr>
            <a:endParaRPr lang="en-US" altLang="en-US" sz="1800" dirty="0" smtClean="0">
              <a:ea typeface="ＭＳ Ｐゴシック" panose="020B0600070205080204" pitchFamily="34" charset="-128"/>
              <a:sym typeface="Wingdings" panose="05000000000000000000" pitchFamily="2" charset="2"/>
            </a:endParaRPr>
          </a:p>
          <a:p>
            <a:r>
              <a:rPr lang="en-US" dirty="0" smtClean="0"/>
              <a:t>Provincial plan focused </a:t>
            </a:r>
            <a:r>
              <a:rPr lang="en-US" dirty="0"/>
              <a:t>on </a:t>
            </a:r>
            <a:r>
              <a:rPr lang="en-US" dirty="0" smtClean="0"/>
              <a:t>affordable </a:t>
            </a:r>
            <a:r>
              <a:rPr lang="en-US" dirty="0"/>
              <a:t>housing for low-income households and the non-profit, co-operative and municipal housing </a:t>
            </a:r>
            <a:r>
              <a:rPr lang="en-US" dirty="0" smtClean="0"/>
              <a:t>sector</a:t>
            </a:r>
          </a:p>
          <a:p>
            <a:endParaRPr lang="en-US" altLang="en-US" sz="2800" dirty="0" smtClean="0">
              <a:sym typeface="Wingdings" panose="05000000000000000000" pitchFamily="2" charset="2"/>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4408" y="6032500"/>
            <a:ext cx="609600" cy="609600"/>
          </a:xfrm>
          <a:prstGeom prst="rect">
            <a:avLst/>
          </a:prstGeom>
        </p:spPr>
      </p:pic>
    </p:spTree>
    <p:extLst>
      <p:ext uri="{BB962C8B-B14F-4D97-AF65-F5344CB8AC3E}">
        <p14:creationId xmlns:p14="http://schemas.microsoft.com/office/powerpoint/2010/main" val="3828856410"/>
      </p:ext>
    </p:extLst>
  </p:cSld>
  <p:clrMapOvr>
    <a:masterClrMapping/>
  </p:clrMapOvr>
  <mc:AlternateContent xmlns:mc="http://schemas.openxmlformats.org/markup-compatibility/2006" xmlns:p14="http://schemas.microsoft.com/office/powerpoint/2010/main">
    <mc:Choice Requires="p14">
      <p:transition spd="slow" p14:dur="2000" advTm="42701"/>
    </mc:Choice>
    <mc:Fallback xmlns="">
      <p:transition spd="slow" advTm="42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6061">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457200" y="115888"/>
            <a:ext cx="8229600" cy="1143000"/>
          </a:xfrm>
        </p:spPr>
        <p:txBody>
          <a:bodyPr/>
          <a:lstStyle/>
          <a:p>
            <a:r>
              <a:rPr lang="en-US" altLang="en-US" dirty="0" smtClean="0">
                <a:solidFill>
                  <a:srgbClr val="0070C0"/>
                </a:solidFill>
                <a:ea typeface="ＭＳ Ｐゴシック" panose="020B0600070205080204" pitchFamily="34" charset="-128"/>
                <a:cs typeface="Arial" panose="020B0604020202020204" pitchFamily="34" charset="0"/>
              </a:rPr>
              <a:t>Prevention – </a:t>
            </a:r>
            <a:r>
              <a:rPr lang="en-US" altLang="en-US" dirty="0">
                <a:solidFill>
                  <a:srgbClr val="0070C0"/>
                </a:solidFill>
                <a:ea typeface="ＭＳ Ｐゴシック" panose="020B0600070205080204" pitchFamily="34" charset="-128"/>
                <a:cs typeface="Arial" panose="020B0604020202020204" pitchFamily="34" charset="0"/>
              </a:rPr>
              <a:t>i</a:t>
            </a:r>
            <a:r>
              <a:rPr lang="en-US" altLang="en-US" dirty="0" smtClean="0">
                <a:solidFill>
                  <a:srgbClr val="0070C0"/>
                </a:solidFill>
                <a:ea typeface="ＭＳ Ｐゴシック" panose="020B0600070205080204" pitchFamily="34" charset="-128"/>
                <a:cs typeface="Arial" panose="020B0604020202020204" pitchFamily="34" charset="0"/>
              </a:rPr>
              <a:t>t’s worth it!</a:t>
            </a:r>
          </a:p>
        </p:txBody>
      </p:sp>
      <p:sp>
        <p:nvSpPr>
          <p:cNvPr id="38915" name="Content Placeholder 2"/>
          <p:cNvSpPr>
            <a:spLocks noGrp="1"/>
          </p:cNvSpPr>
          <p:nvPr>
            <p:ph idx="1"/>
          </p:nvPr>
        </p:nvSpPr>
        <p:spPr>
          <a:xfrm>
            <a:off x="323528" y="1197769"/>
            <a:ext cx="8363272" cy="4895850"/>
          </a:xfrm>
        </p:spPr>
        <p:txBody>
          <a:bodyPr/>
          <a:lstStyle/>
          <a:p>
            <a:pPr marL="0" indent="0">
              <a:buNone/>
              <a:defRPr/>
            </a:pPr>
            <a:r>
              <a:rPr lang="en-US" altLang="en-US" dirty="0" smtClean="0">
                <a:ea typeface="ＭＳ Ｐゴシック" panose="020B0600070205080204" pitchFamily="34" charset="-128"/>
                <a:cs typeface="Calibri" panose="020F0502020204030204" pitchFamily="34" charset="0"/>
                <a:sym typeface="Wingdings" panose="05000000000000000000" pitchFamily="2" charset="2"/>
              </a:rPr>
              <a:t>Average monthly costs of:</a:t>
            </a:r>
          </a:p>
          <a:p>
            <a:pPr>
              <a:defRPr/>
            </a:pPr>
            <a:r>
              <a:rPr lang="en-US" altLang="en-US" dirty="0" smtClean="0">
                <a:ea typeface="ＭＳ Ｐゴシック" panose="020B0600070205080204" pitchFamily="34" charset="-128"/>
                <a:cs typeface="Calibri" panose="020F0502020204030204" pitchFamily="34" charset="0"/>
                <a:sym typeface="Wingdings" panose="05000000000000000000" pitchFamily="2" charset="2"/>
              </a:rPr>
              <a:t>Shelter bed - $1932</a:t>
            </a:r>
          </a:p>
          <a:p>
            <a:pPr>
              <a:defRPr/>
            </a:pPr>
            <a:r>
              <a:rPr lang="en-US" altLang="en-US" dirty="0" smtClean="0">
                <a:ea typeface="ＭＳ Ｐゴシック" panose="020B0600070205080204" pitchFamily="34" charset="-128"/>
                <a:cs typeface="Calibri" panose="020F0502020204030204" pitchFamily="34" charset="0"/>
                <a:sym typeface="Wingdings" panose="05000000000000000000" pitchFamily="2" charset="2"/>
              </a:rPr>
              <a:t>Provincial jail - $4333</a:t>
            </a:r>
          </a:p>
          <a:p>
            <a:pPr>
              <a:defRPr/>
            </a:pPr>
            <a:r>
              <a:rPr lang="en-US" altLang="en-US" dirty="0" smtClean="0">
                <a:ea typeface="ＭＳ Ｐゴシック" panose="020B0600070205080204" pitchFamily="34" charset="-128"/>
                <a:cs typeface="Calibri" panose="020F0502020204030204" pitchFamily="34" charset="0"/>
                <a:sym typeface="Wingdings" panose="05000000000000000000" pitchFamily="2" charset="2"/>
              </a:rPr>
              <a:t>Hospital bed - $10,900</a:t>
            </a:r>
          </a:p>
          <a:p>
            <a:pPr marL="0" indent="0">
              <a:buNone/>
              <a:defRPr/>
            </a:pPr>
            <a:r>
              <a:rPr lang="en-US" altLang="en-US" dirty="0" smtClean="0">
                <a:ea typeface="ＭＳ Ｐゴシック" panose="020B0600070205080204" pitchFamily="34" charset="-128"/>
                <a:cs typeface="Calibri" panose="020F0502020204030204" pitchFamily="34" charset="0"/>
                <a:sym typeface="Wingdings" panose="05000000000000000000" pitchFamily="2" charset="2"/>
              </a:rPr>
              <a:t>Compared to average monthly cost of:</a:t>
            </a:r>
          </a:p>
          <a:p>
            <a:pPr>
              <a:defRPr/>
            </a:pPr>
            <a:r>
              <a:rPr lang="en-US" altLang="en-US" dirty="0" smtClean="0">
                <a:ea typeface="ＭＳ Ｐゴシック" panose="020B0600070205080204" pitchFamily="34" charset="-128"/>
                <a:cs typeface="Calibri" panose="020F0502020204030204" pitchFamily="34" charset="0"/>
                <a:sym typeface="Wingdings" panose="05000000000000000000" pitchFamily="2" charset="2"/>
              </a:rPr>
              <a:t>Rent supplements - $701</a:t>
            </a:r>
          </a:p>
          <a:p>
            <a:pPr>
              <a:defRPr/>
            </a:pPr>
            <a:r>
              <a:rPr lang="en-US" altLang="en-US" dirty="0" smtClean="0">
                <a:ea typeface="ＭＳ Ｐゴシック" panose="020B0600070205080204" pitchFamily="34" charset="-128"/>
                <a:cs typeface="Calibri" panose="020F0502020204030204" pitchFamily="34" charset="0"/>
                <a:sym typeface="Wingdings" panose="05000000000000000000" pitchFamily="2" charset="2"/>
              </a:rPr>
              <a:t>Social housing - $200</a:t>
            </a:r>
          </a:p>
          <a:p>
            <a:pPr marL="0" indent="0">
              <a:buNone/>
              <a:defRPr/>
            </a:pPr>
            <a:r>
              <a:rPr lang="en-US" altLang="en-US" sz="1600" dirty="0" smtClean="0">
                <a:ea typeface="ＭＳ Ｐゴシック" panose="020B0600070205080204" pitchFamily="34" charset="-128"/>
                <a:cs typeface="Calibri" panose="020F0502020204030204" pitchFamily="34" charset="0"/>
                <a:sym typeface="Wingdings" panose="05000000000000000000" pitchFamily="2" charset="2"/>
              </a:rPr>
              <a:t>(Canadian Observatory on Homelessness – Cost Analysis of Homelessness)</a:t>
            </a:r>
          </a:p>
          <a:p>
            <a:pPr marL="0" indent="0">
              <a:buNone/>
              <a:defRPr/>
            </a:pPr>
            <a:endParaRPr lang="en-US" altLang="en-US" dirty="0">
              <a:ea typeface="ＭＳ Ｐゴシック" panose="020B0600070205080204" pitchFamily="34" charset="-128"/>
              <a:cs typeface="Calibri" panose="020F0502020204030204" pitchFamily="34" charset="0"/>
              <a:sym typeface="Wingdings" panose="05000000000000000000" pitchFamily="2" charset="2"/>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594928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555"/>
    </mc:Choice>
    <mc:Fallback xmlns="">
      <p:transition spd="slow" advTm="14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4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4545">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393700" y="188640"/>
            <a:ext cx="8229600" cy="1143000"/>
          </a:xfrm>
        </p:spPr>
        <p:txBody>
          <a:bodyPr/>
          <a:lstStyle/>
          <a:p>
            <a:r>
              <a:rPr lang="en-US" altLang="en-US" dirty="0" smtClean="0">
                <a:solidFill>
                  <a:srgbClr val="0070C0"/>
                </a:solidFill>
                <a:ea typeface="ＭＳ Ｐゴシック" panose="020B0600070205080204" pitchFamily="34" charset="-128"/>
                <a:cs typeface="Arial" panose="020B0604020202020204" pitchFamily="34" charset="0"/>
              </a:rPr>
              <a:t>What can be done?</a:t>
            </a:r>
          </a:p>
        </p:txBody>
      </p:sp>
      <p:sp>
        <p:nvSpPr>
          <p:cNvPr id="46083" name="Content Placeholder 2"/>
          <p:cNvSpPr>
            <a:spLocks noGrp="1"/>
          </p:cNvSpPr>
          <p:nvPr>
            <p:ph idx="1"/>
          </p:nvPr>
        </p:nvSpPr>
        <p:spPr>
          <a:xfrm>
            <a:off x="434952" y="1506537"/>
            <a:ext cx="8229600" cy="4525963"/>
          </a:xfrm>
        </p:spPr>
        <p:txBody>
          <a:bodyPr/>
          <a:lstStyle/>
          <a:p>
            <a:pPr marL="0" indent="0">
              <a:buNone/>
            </a:pPr>
            <a:r>
              <a:rPr lang="en-US" sz="2800" dirty="0"/>
              <a:t>You can get involved in</a:t>
            </a:r>
            <a:r>
              <a:rPr lang="en-US" sz="2800" dirty="0" smtClean="0"/>
              <a:t>:</a:t>
            </a:r>
          </a:p>
          <a:p>
            <a:pPr marL="0" indent="0">
              <a:buNone/>
            </a:pPr>
            <a:endParaRPr lang="en-US" sz="1000" dirty="0"/>
          </a:p>
          <a:p>
            <a:pPr lvl="0"/>
            <a:r>
              <a:rPr lang="en-US" sz="2800" dirty="0"/>
              <a:t>Advocacy work with local </a:t>
            </a:r>
            <a:r>
              <a:rPr lang="en-US" sz="2800" dirty="0" smtClean="0"/>
              <a:t>housing, income, and poverty groups</a:t>
            </a:r>
          </a:p>
          <a:p>
            <a:pPr lvl="0"/>
            <a:r>
              <a:rPr lang="en-US" sz="2800" dirty="0" smtClean="0"/>
              <a:t>Policy </a:t>
            </a:r>
            <a:r>
              <a:rPr lang="en-US" sz="2800" dirty="0"/>
              <a:t>development to ensure navigation supports at critical points of transition from systems </a:t>
            </a:r>
            <a:endParaRPr lang="en-US" sz="2800" dirty="0" smtClean="0"/>
          </a:p>
          <a:p>
            <a:pPr lvl="0"/>
            <a:r>
              <a:rPr lang="en-US" sz="2800" dirty="0" smtClean="0"/>
              <a:t>Local </a:t>
            </a:r>
            <a:r>
              <a:rPr lang="en-US" sz="2800" dirty="0"/>
              <a:t>and regional </a:t>
            </a:r>
            <a:r>
              <a:rPr lang="en-US" sz="2800" dirty="0" smtClean="0"/>
              <a:t>elections</a:t>
            </a:r>
            <a:endParaRPr lang="en-US" altLang="en-US" sz="2800" dirty="0" smtClean="0">
              <a:sym typeface="Wingdings" panose="05000000000000000000" pitchFamily="2" charset="2"/>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59752" y="6032500"/>
            <a:ext cx="609600" cy="609600"/>
          </a:xfrm>
          <a:prstGeom prst="rect">
            <a:avLst/>
          </a:prstGeom>
        </p:spPr>
      </p:pic>
    </p:spTree>
    <p:extLst>
      <p:ext uri="{BB962C8B-B14F-4D97-AF65-F5344CB8AC3E}">
        <p14:creationId xmlns:p14="http://schemas.microsoft.com/office/powerpoint/2010/main" val="553084564"/>
      </p:ext>
    </p:extLst>
  </p:cSld>
  <p:clrMapOvr>
    <a:masterClrMapping/>
  </p:clrMapOvr>
  <mc:AlternateContent xmlns:mc="http://schemas.openxmlformats.org/markup-compatibility/2006" xmlns:p14="http://schemas.microsoft.com/office/powerpoint/2010/main">
    <mc:Choice Requires="p14">
      <p:transition spd="slow" p14:dur="2000" advTm="42701"/>
    </mc:Choice>
    <mc:Fallback xmlns="">
      <p:transition spd="slow" advTm="42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457200" y="260350"/>
            <a:ext cx="8229600" cy="1143000"/>
          </a:xfrm>
        </p:spPr>
        <p:txBody>
          <a:bodyPr/>
          <a:lstStyle/>
          <a:p>
            <a:r>
              <a:rPr lang="en-US" altLang="en-US" sz="4000" smtClean="0">
                <a:solidFill>
                  <a:srgbClr val="0070C0"/>
                </a:solidFill>
                <a:ea typeface="ＭＳ Ｐゴシック" panose="020B0600070205080204" pitchFamily="34" charset="-128"/>
                <a:cs typeface="Arial" panose="020B0604020202020204" pitchFamily="34" charset="0"/>
              </a:rPr>
              <a:t> </a:t>
            </a:r>
            <a:r>
              <a:rPr lang="en-US" altLang="en-US" smtClean="0">
                <a:solidFill>
                  <a:srgbClr val="0070C0"/>
                </a:solidFill>
                <a:ea typeface="ＭＳ Ｐゴシック" panose="020B0600070205080204" pitchFamily="34" charset="-128"/>
                <a:cs typeface="Arial" panose="020B0604020202020204" pitchFamily="34" charset="0"/>
              </a:rPr>
              <a:t/>
            </a:r>
            <a:br>
              <a:rPr lang="en-US" altLang="en-US" smtClean="0">
                <a:solidFill>
                  <a:srgbClr val="0070C0"/>
                </a:solidFill>
                <a:ea typeface="ＭＳ Ｐゴシック" panose="020B0600070205080204" pitchFamily="34" charset="-128"/>
                <a:cs typeface="Arial" panose="020B0604020202020204" pitchFamily="34" charset="0"/>
              </a:rPr>
            </a:br>
            <a:endParaRPr lang="en-US" altLang="en-US" sz="2800" smtClean="0">
              <a:solidFill>
                <a:srgbClr val="0098AA"/>
              </a:solidFill>
              <a:ea typeface="ＭＳ Ｐゴシック" panose="020B0600070205080204" pitchFamily="34" charset="-128"/>
            </a:endParaRPr>
          </a:p>
        </p:txBody>
      </p:sp>
      <p:sp>
        <p:nvSpPr>
          <p:cNvPr id="101379" name="Content Placeholder 3"/>
          <p:cNvSpPr>
            <a:spLocks noGrp="1"/>
          </p:cNvSpPr>
          <p:nvPr>
            <p:ph idx="1"/>
          </p:nvPr>
        </p:nvSpPr>
        <p:spPr>
          <a:xfrm>
            <a:off x="457200" y="1268413"/>
            <a:ext cx="8229600" cy="3816350"/>
          </a:xfrm>
        </p:spPr>
        <p:txBody>
          <a:bodyPr/>
          <a:lstStyle/>
          <a:p>
            <a:endParaRPr lang="en-US" altLang="en-US" sz="2800" smtClean="0">
              <a:ea typeface="ＭＳ Ｐゴシック" panose="020B0600070205080204" pitchFamily="34" charset="-128"/>
              <a:sym typeface="Wingdings" panose="05000000000000000000" pitchFamily="2" charset="2"/>
            </a:endParaRPr>
          </a:p>
          <a:p>
            <a:endParaRPr lang="en-US" altLang="en-US" smtClean="0">
              <a:ea typeface="ＭＳ Ｐゴシック" panose="020B0600070205080204" pitchFamily="34" charset="-128"/>
              <a:sym typeface="Wingdings" panose="05000000000000000000" pitchFamily="2" charset="2"/>
            </a:endParaRPr>
          </a:p>
          <a:p>
            <a:endParaRPr lang="en-US" altLang="en-US" smtClean="0">
              <a:ea typeface="ＭＳ Ｐゴシック" panose="020B0600070205080204" pitchFamily="34" charset="-128"/>
              <a:sym typeface="Wingdings" panose="05000000000000000000" pitchFamily="2" charset="2"/>
            </a:endParaRPr>
          </a:p>
          <a:p>
            <a:endParaRPr lang="en-US" altLang="en-US" smtClean="0">
              <a:ea typeface="ＭＳ Ｐゴシック" panose="020B0600070205080204" pitchFamily="34" charset="-128"/>
              <a:sym typeface="Wingdings" panose="05000000000000000000" pitchFamily="2" charset="2"/>
            </a:endParaRPr>
          </a:p>
        </p:txBody>
      </p:sp>
      <p:pic>
        <p:nvPicPr>
          <p:cNvPr id="101380"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0"/>
            <a:ext cx="6840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6913" y="6077031"/>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048"/>
    </mc:Choice>
    <mc:Fallback xmlns="">
      <p:transition spd="slow" advTm="11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4545">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457200" y="260350"/>
            <a:ext cx="8229600" cy="1143000"/>
          </a:xfrm>
        </p:spPr>
        <p:txBody>
          <a:bodyPr/>
          <a:lstStyle/>
          <a:p>
            <a:r>
              <a:rPr lang="en-US" altLang="en-US" sz="4000" smtClean="0">
                <a:solidFill>
                  <a:srgbClr val="0070C0"/>
                </a:solidFill>
                <a:ea typeface="ＭＳ Ｐゴシック" panose="020B0600070205080204" pitchFamily="34" charset="-128"/>
                <a:cs typeface="Arial" panose="020B0604020202020204" pitchFamily="34" charset="0"/>
              </a:rPr>
              <a:t>Role of Public Health </a:t>
            </a:r>
            <a:r>
              <a:rPr lang="en-US" altLang="en-US" smtClean="0">
                <a:solidFill>
                  <a:srgbClr val="0070C0"/>
                </a:solidFill>
                <a:ea typeface="ＭＳ Ｐゴシック" panose="020B0600070205080204" pitchFamily="34" charset="-128"/>
                <a:cs typeface="Arial" panose="020B0604020202020204" pitchFamily="34" charset="0"/>
              </a:rPr>
              <a:t/>
            </a:r>
            <a:br>
              <a:rPr lang="en-US" altLang="en-US" smtClean="0">
                <a:solidFill>
                  <a:srgbClr val="0070C0"/>
                </a:solidFill>
                <a:ea typeface="ＭＳ Ｐゴシック" panose="020B0600070205080204" pitchFamily="34" charset="-128"/>
                <a:cs typeface="Arial" panose="020B0604020202020204" pitchFamily="34" charset="0"/>
              </a:rPr>
            </a:br>
            <a:endParaRPr lang="en-US" altLang="en-US" sz="2800" smtClean="0">
              <a:solidFill>
                <a:srgbClr val="0098AA"/>
              </a:solidFill>
              <a:ea typeface="ＭＳ Ｐゴシック" panose="020B0600070205080204" pitchFamily="34" charset="-128"/>
            </a:endParaRPr>
          </a:p>
        </p:txBody>
      </p:sp>
      <p:sp>
        <p:nvSpPr>
          <p:cNvPr id="86019" name="Content Placeholder 3"/>
          <p:cNvSpPr>
            <a:spLocks noGrp="1"/>
          </p:cNvSpPr>
          <p:nvPr>
            <p:ph idx="1"/>
          </p:nvPr>
        </p:nvSpPr>
        <p:spPr>
          <a:xfrm>
            <a:off x="457200" y="1268413"/>
            <a:ext cx="8229600" cy="3816350"/>
          </a:xfrm>
        </p:spPr>
        <p:txBody>
          <a:bodyPr/>
          <a:lstStyle/>
          <a:p>
            <a:pPr marL="0" indent="0">
              <a:buFontTx/>
              <a:buNone/>
              <a:defRPr/>
            </a:pPr>
            <a:endParaRPr lang="en-US" altLang="en-US" sz="2800" dirty="0" smtClean="0">
              <a:ea typeface="ＭＳ Ｐゴシック" panose="020B0600070205080204" pitchFamily="34" charset="-128"/>
              <a:sym typeface="Wingdings" panose="05000000000000000000" pitchFamily="2" charset="2"/>
            </a:endParaRPr>
          </a:p>
          <a:p>
            <a:pPr>
              <a:defRPr/>
            </a:pPr>
            <a:endParaRPr lang="en-US" altLang="en-US" dirty="0" smtClean="0">
              <a:ea typeface="ＭＳ Ｐゴシック" panose="020B0600070205080204" pitchFamily="34" charset="-128"/>
              <a:sym typeface="Wingdings" panose="05000000000000000000" pitchFamily="2" charset="2"/>
            </a:endParaRPr>
          </a:p>
          <a:p>
            <a:pPr>
              <a:defRPr/>
            </a:pPr>
            <a:endParaRPr lang="en-US" altLang="en-US" dirty="0" smtClean="0">
              <a:ea typeface="ＭＳ Ｐゴシック" panose="020B0600070205080204" pitchFamily="34" charset="-128"/>
              <a:sym typeface="Wingdings" panose="05000000000000000000" pitchFamily="2" charset="2"/>
            </a:endParaRPr>
          </a:p>
          <a:p>
            <a:pPr>
              <a:defRPr/>
            </a:pPr>
            <a:endParaRPr lang="en-US" altLang="en-US" dirty="0" smtClean="0">
              <a:ea typeface="ＭＳ Ｐゴシック" panose="020B0600070205080204" pitchFamily="34" charset="-128"/>
              <a:sym typeface="Wingdings" panose="05000000000000000000" pitchFamily="2" charset="2"/>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3910"/>
            <a:ext cx="9144000" cy="7065817"/>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18469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8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260350"/>
            <a:ext cx="8229600" cy="1143000"/>
          </a:xfrm>
        </p:spPr>
        <p:txBody>
          <a:bodyPr/>
          <a:lstStyle/>
          <a:p>
            <a:r>
              <a:rPr lang="en-US" altLang="en-US" sz="4000" smtClean="0">
                <a:solidFill>
                  <a:srgbClr val="0070C0"/>
                </a:solidFill>
                <a:ea typeface="ＭＳ Ｐゴシック" panose="020B0600070205080204" pitchFamily="34" charset="-128"/>
                <a:cs typeface="Arial" panose="020B0604020202020204" pitchFamily="34" charset="0"/>
              </a:rPr>
              <a:t>Role of Public Health </a:t>
            </a:r>
            <a:r>
              <a:rPr lang="en-US" altLang="en-US" smtClean="0">
                <a:solidFill>
                  <a:srgbClr val="0070C0"/>
                </a:solidFill>
                <a:ea typeface="ＭＳ Ｐゴシック" panose="020B0600070205080204" pitchFamily="34" charset="-128"/>
                <a:cs typeface="Arial" panose="020B0604020202020204" pitchFamily="34" charset="0"/>
              </a:rPr>
              <a:t/>
            </a:r>
            <a:br>
              <a:rPr lang="en-US" altLang="en-US" smtClean="0">
                <a:solidFill>
                  <a:srgbClr val="0070C0"/>
                </a:solidFill>
                <a:ea typeface="ＭＳ Ｐゴシック" panose="020B0600070205080204" pitchFamily="34" charset="-128"/>
                <a:cs typeface="Arial" panose="020B0604020202020204" pitchFamily="34" charset="0"/>
              </a:rPr>
            </a:br>
            <a:endParaRPr lang="en-US" altLang="en-US" sz="2800" smtClean="0">
              <a:solidFill>
                <a:srgbClr val="0098AA"/>
              </a:solidFill>
              <a:ea typeface="ＭＳ Ｐゴシック" panose="020B0600070205080204" pitchFamily="34" charset="-128"/>
            </a:endParaRPr>
          </a:p>
        </p:txBody>
      </p:sp>
      <p:sp>
        <p:nvSpPr>
          <p:cNvPr id="86019" name="Content Placeholder 3"/>
          <p:cNvSpPr>
            <a:spLocks noGrp="1"/>
          </p:cNvSpPr>
          <p:nvPr>
            <p:ph idx="1"/>
          </p:nvPr>
        </p:nvSpPr>
        <p:spPr>
          <a:xfrm>
            <a:off x="457200" y="1268413"/>
            <a:ext cx="8229600" cy="3816350"/>
          </a:xfrm>
        </p:spPr>
        <p:txBody>
          <a:bodyPr/>
          <a:lstStyle/>
          <a:p>
            <a:pPr marL="0" indent="0">
              <a:buFontTx/>
              <a:buNone/>
              <a:defRPr/>
            </a:pPr>
            <a:endParaRPr lang="en-US" altLang="en-US" sz="2800" dirty="0" smtClean="0">
              <a:ea typeface="ＭＳ Ｐゴシック" panose="020B0600070205080204" pitchFamily="34" charset="-128"/>
              <a:sym typeface="Wingdings" panose="05000000000000000000" pitchFamily="2" charset="2"/>
            </a:endParaRPr>
          </a:p>
          <a:p>
            <a:pPr>
              <a:defRPr/>
            </a:pPr>
            <a:endParaRPr lang="en-US" altLang="en-US" dirty="0" smtClean="0">
              <a:ea typeface="ＭＳ Ｐゴシック" panose="020B0600070205080204" pitchFamily="34" charset="-128"/>
              <a:sym typeface="Wingdings" panose="05000000000000000000" pitchFamily="2" charset="2"/>
            </a:endParaRPr>
          </a:p>
          <a:p>
            <a:pPr>
              <a:defRPr/>
            </a:pPr>
            <a:endParaRPr lang="en-US" altLang="en-US" dirty="0" smtClean="0">
              <a:ea typeface="ＭＳ Ｐゴシック" panose="020B0600070205080204" pitchFamily="34" charset="-128"/>
              <a:sym typeface="Wingdings" panose="05000000000000000000" pitchFamily="2" charset="2"/>
            </a:endParaRPr>
          </a:p>
          <a:p>
            <a:pPr>
              <a:defRPr/>
            </a:pPr>
            <a:endParaRPr lang="en-US" altLang="en-US" dirty="0" smtClean="0">
              <a:ea typeface="ＭＳ Ｐゴシック" panose="020B0600070205080204" pitchFamily="34" charset="-128"/>
              <a:sym typeface="Wingdings" panose="05000000000000000000" pitchFamily="2" charset="2"/>
            </a:endParaRPr>
          </a:p>
        </p:txBody>
      </p:sp>
      <p:pic>
        <p:nvPicPr>
          <p:cNvPr id="1026" name="Picture 2" descr="https://www.healthequitymatters.ca/wp-content/uploads/2019/02/housing-matters-rack-card-970x102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624" y="3148"/>
            <a:ext cx="7130876" cy="6854852"/>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39324" y="594928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622"/>
    </mc:Choice>
    <mc:Fallback xmlns="">
      <p:transition spd="slow" advTm="11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9091">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457200" y="248323"/>
            <a:ext cx="8229600" cy="1143000"/>
          </a:xfrm>
        </p:spPr>
        <p:txBody>
          <a:bodyPr/>
          <a:lstStyle/>
          <a:p>
            <a:r>
              <a:rPr lang="en-US" altLang="en-US" dirty="0" smtClean="0">
                <a:solidFill>
                  <a:srgbClr val="0070C0"/>
                </a:solidFill>
                <a:ea typeface="ＭＳ Ｐゴシック" panose="020B0600070205080204" pitchFamily="34" charset="-128"/>
                <a:cs typeface="Arial" panose="020B0604020202020204" pitchFamily="34" charset="0"/>
              </a:rPr>
              <a:t>Conclusion</a:t>
            </a:r>
          </a:p>
        </p:txBody>
      </p:sp>
      <p:sp>
        <p:nvSpPr>
          <p:cNvPr id="38915" name="Content Placeholder 2"/>
          <p:cNvSpPr>
            <a:spLocks noGrp="1"/>
          </p:cNvSpPr>
          <p:nvPr>
            <p:ph idx="1"/>
          </p:nvPr>
        </p:nvSpPr>
        <p:spPr>
          <a:xfrm>
            <a:off x="457200" y="1484313"/>
            <a:ext cx="8229600" cy="4895850"/>
          </a:xfrm>
        </p:spPr>
        <p:txBody>
          <a:bodyPr/>
          <a:lstStyle/>
          <a:p>
            <a:pPr marL="0" indent="0">
              <a:buFontTx/>
              <a:buNone/>
              <a:defRPr/>
            </a:pPr>
            <a:r>
              <a:rPr lang="en-US" sz="2800" i="1" dirty="0" smtClean="0"/>
              <a:t>“Homelessness </a:t>
            </a:r>
            <a:r>
              <a:rPr lang="en-US" sz="2800" i="1" dirty="0"/>
              <a:t>impacts everyone. From the costs of emergency shelters, to institutional health and psychiatric services and the criminal justice system, to the individual physical and mental health impact on every homeless person, the causes and effects of homelessness cost all Canadians dearly</a:t>
            </a:r>
            <a:r>
              <a:rPr lang="en-US" sz="2800" i="1" dirty="0" smtClean="0"/>
              <a:t>.”</a:t>
            </a:r>
          </a:p>
          <a:p>
            <a:pPr marL="0" indent="0">
              <a:buFontTx/>
              <a:buNone/>
              <a:defRPr/>
            </a:pPr>
            <a:endParaRPr lang="en-US" sz="1600" dirty="0" smtClean="0"/>
          </a:p>
          <a:p>
            <a:pPr marL="0" indent="0">
              <a:buFontTx/>
              <a:buNone/>
              <a:defRPr/>
            </a:pPr>
            <a:r>
              <a:rPr lang="en-US" sz="1400" dirty="0" err="1" smtClean="0"/>
              <a:t>Gaetz</a:t>
            </a:r>
            <a:r>
              <a:rPr lang="en-US" sz="1400" dirty="0" smtClean="0"/>
              <a:t>, Stephen (2012): The </a:t>
            </a:r>
            <a:r>
              <a:rPr lang="en-US" sz="1400" dirty="0"/>
              <a:t>Real Cost of Homelessness: </a:t>
            </a:r>
            <a:endParaRPr lang="en-US" sz="1400" dirty="0" smtClean="0"/>
          </a:p>
          <a:p>
            <a:pPr marL="0" indent="0">
              <a:buFontTx/>
              <a:buNone/>
              <a:defRPr/>
            </a:pPr>
            <a:r>
              <a:rPr lang="en-US" sz="1400" dirty="0" smtClean="0"/>
              <a:t>Can </a:t>
            </a:r>
            <a:r>
              <a:rPr lang="en-US" sz="1400" dirty="0"/>
              <a:t>We Save Money by Doing the Right </a:t>
            </a:r>
            <a:r>
              <a:rPr lang="en-US" sz="1400" dirty="0" smtClean="0"/>
              <a:t>Thing?                                                                           Toronto</a:t>
            </a:r>
            <a:r>
              <a:rPr lang="en-US" sz="1400" dirty="0"/>
              <a:t>: Canadian Homelessness Research Network Press</a:t>
            </a:r>
            <a:r>
              <a:rPr lang="en-US" sz="1600" dirty="0"/>
              <a:t>.</a:t>
            </a:r>
            <a:endParaRPr lang="en-US" altLang="en-US" sz="1600" dirty="0">
              <a:ea typeface="ＭＳ Ｐゴシック" panose="020B0600070205080204" pitchFamily="34" charset="-128"/>
              <a:cs typeface="Calibri" panose="020F0502020204030204" pitchFamily="34" charset="0"/>
              <a:sym typeface="Wingdings" panose="05000000000000000000" pitchFamily="2" charset="2"/>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7536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293"/>
    </mc:Choice>
    <mc:Fallback xmlns="">
      <p:transition spd="slow" advTm="45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3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1515">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Content Placeholder 2"/>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a:xfrm>
            <a:off x="1907704" y="1052736"/>
            <a:ext cx="5255031" cy="1800200"/>
          </a:xfrm>
        </p:spPr>
      </p:pic>
      <p:sp>
        <p:nvSpPr>
          <p:cNvPr id="3" name="Content Placeholder 2"/>
          <p:cNvSpPr txBox="1">
            <a:spLocks/>
          </p:cNvSpPr>
          <p:nvPr/>
        </p:nvSpPr>
        <p:spPr bwMode="auto">
          <a:xfrm>
            <a:off x="821635" y="2852936"/>
            <a:ext cx="7427168" cy="1368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buFontTx/>
              <a:buNone/>
              <a:defRPr/>
            </a:pPr>
            <a:r>
              <a:rPr lang="en-US" altLang="en-US" sz="2800" kern="0" dirty="0" smtClean="0">
                <a:ea typeface="ＭＳ Ｐゴシック" panose="020B0600070205080204" pitchFamily="34" charset="-128"/>
                <a:cs typeface="Calibri" panose="020F0502020204030204" pitchFamily="34" charset="0"/>
                <a:sym typeface="Wingdings" panose="05000000000000000000" pitchFamily="2" charset="2"/>
              </a:rPr>
              <a:t>To learn more, visit:</a:t>
            </a:r>
          </a:p>
          <a:p>
            <a:pPr marL="0" indent="0" algn="ctr">
              <a:buFontTx/>
              <a:buNone/>
              <a:defRPr/>
            </a:pPr>
            <a:r>
              <a:rPr lang="en-US" altLang="en-US" sz="2800" kern="0" dirty="0" smtClean="0">
                <a:ea typeface="ＭＳ Ｐゴシック" panose="020B0600070205080204" pitchFamily="34" charset="-128"/>
                <a:cs typeface="Calibri" panose="020F0502020204030204" pitchFamily="34" charset="0"/>
                <a:sym typeface="Wingdings" panose="05000000000000000000" pitchFamily="2" charset="2"/>
                <a:hlinkClick r:id="rId6"/>
              </a:rPr>
              <a:t>www.homelesshub.ca</a:t>
            </a:r>
            <a:r>
              <a:rPr lang="en-US" altLang="en-US" sz="2800" kern="0" dirty="0" smtClean="0">
                <a:ea typeface="ＭＳ Ｐゴシック" panose="020B0600070205080204" pitchFamily="34" charset="-128"/>
                <a:cs typeface="Calibri" panose="020F0502020204030204" pitchFamily="34" charset="0"/>
                <a:sym typeface="Wingdings" panose="05000000000000000000" pitchFamily="2" charset="2"/>
              </a:rPr>
              <a:t>  </a:t>
            </a:r>
            <a:endParaRPr lang="en-US" altLang="en-US" sz="2800" kern="0" dirty="0">
              <a:ea typeface="ＭＳ Ｐゴシック" panose="020B0600070205080204" pitchFamily="34" charset="-128"/>
              <a:cs typeface="Calibri" panose="020F0502020204030204" pitchFamily="34" charset="0"/>
              <a:sym typeface="Wingdings" panose="05000000000000000000" pitchFamily="2" charset="2"/>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8424" y="602128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9091">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p:cNvSpPr>
            <a:spLocks noGrp="1" noChangeArrowheads="1"/>
          </p:cNvSpPr>
          <p:nvPr>
            <p:ph type="title"/>
          </p:nvPr>
        </p:nvSpPr>
        <p:spPr>
          <a:xfrm>
            <a:off x="468313" y="214313"/>
            <a:ext cx="8229600" cy="1143000"/>
          </a:xfrm>
        </p:spPr>
        <p:txBody>
          <a:bodyPr/>
          <a:lstStyle/>
          <a:p>
            <a:pPr eaLnBrk="1" hangingPunct="1"/>
            <a:r>
              <a:rPr lang="en-CA" altLang="en-US" sz="3600" b="1" dirty="0" smtClean="0">
                <a:solidFill>
                  <a:srgbClr val="0070C0"/>
                </a:solidFill>
                <a:latin typeface="Arial" panose="020B0604020202020204" pitchFamily="34" charset="0"/>
                <a:ea typeface="ＭＳ Ｐゴシック" panose="020B0600070205080204" pitchFamily="34" charset="-128"/>
              </a:rPr>
              <a:t>Outline</a:t>
            </a:r>
          </a:p>
        </p:txBody>
      </p:sp>
      <p:sp>
        <p:nvSpPr>
          <p:cNvPr id="19459" name="Content Placeholder 2"/>
          <p:cNvSpPr>
            <a:spLocks noGrp="1"/>
          </p:cNvSpPr>
          <p:nvPr>
            <p:ph idx="1"/>
          </p:nvPr>
        </p:nvSpPr>
        <p:spPr>
          <a:xfrm>
            <a:off x="468313" y="1196752"/>
            <a:ext cx="8229600" cy="4176464"/>
          </a:xfrm>
        </p:spPr>
        <p:txBody>
          <a:bodyPr/>
          <a:lstStyle/>
          <a:p>
            <a:r>
              <a:rPr lang="en-CA" altLang="en-US" dirty="0" smtClean="0">
                <a:latin typeface="Arial" panose="020B0604020202020204" pitchFamily="34" charset="0"/>
              </a:rPr>
              <a:t>Health equity and the SDOH</a:t>
            </a:r>
          </a:p>
          <a:p>
            <a:r>
              <a:rPr lang="en-CA" altLang="en-US" dirty="0" smtClean="0">
                <a:latin typeface="Arial" panose="020B0604020202020204" pitchFamily="34" charset="0"/>
              </a:rPr>
              <a:t>Housing, homelessness </a:t>
            </a:r>
            <a:r>
              <a:rPr lang="en-CA" altLang="en-US" dirty="0">
                <a:latin typeface="Arial" panose="020B0604020202020204" pitchFamily="34" charset="0"/>
              </a:rPr>
              <a:t>and </a:t>
            </a:r>
            <a:r>
              <a:rPr lang="en-CA" altLang="en-US" dirty="0" smtClean="0">
                <a:latin typeface="Arial" panose="020B0604020202020204" pitchFamily="34" charset="0"/>
              </a:rPr>
              <a:t>health</a:t>
            </a:r>
          </a:p>
          <a:p>
            <a:r>
              <a:rPr lang="en-CA" altLang="en-US" dirty="0" smtClean="0">
                <a:latin typeface="Arial" panose="020B0604020202020204" pitchFamily="34" charset="0"/>
              </a:rPr>
              <a:t>What is homelessness?</a:t>
            </a:r>
          </a:p>
          <a:p>
            <a:r>
              <a:rPr lang="en-CA" altLang="en-US" dirty="0" smtClean="0">
                <a:latin typeface="Arial" panose="020B0604020202020204" pitchFamily="34" charset="0"/>
              </a:rPr>
              <a:t>What causes homelessness?</a:t>
            </a:r>
          </a:p>
          <a:p>
            <a:r>
              <a:rPr lang="en-CA" altLang="en-US" dirty="0" smtClean="0">
                <a:latin typeface="Arial" panose="020B0604020202020204" pitchFamily="34" charset="0"/>
              </a:rPr>
              <a:t>Who is homeless?</a:t>
            </a:r>
          </a:p>
          <a:p>
            <a:r>
              <a:rPr lang="en-CA" altLang="en-US" dirty="0" smtClean="0">
                <a:latin typeface="Arial" panose="020B0604020202020204" pitchFamily="34" charset="0"/>
              </a:rPr>
              <a:t>Can homelessness be prevented?</a:t>
            </a:r>
          </a:p>
          <a:p>
            <a:r>
              <a:rPr lang="en-CA" altLang="en-US" dirty="0" smtClean="0">
                <a:latin typeface="Arial" panose="020B0604020202020204" pitchFamily="34" charset="0"/>
              </a:rPr>
              <a:t>Current supports and strategies</a:t>
            </a:r>
          </a:p>
          <a:p>
            <a:endParaRPr lang="en-CA" altLang="en-US" dirty="0" smtClean="0">
              <a:latin typeface="Arial" panose="020B0604020202020204" pitchFamily="34" charset="0"/>
            </a:endParaRPr>
          </a:p>
          <a:p>
            <a:endParaRPr lang="en-CA" altLang="en-US" dirty="0" smtClean="0">
              <a:latin typeface="Arial" panose="020B0604020202020204" pitchFamily="34"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93113" y="605085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054"/>
    </mc:Choice>
    <mc:Fallback xmlns="">
      <p:transition spd="slow" advTm="19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455">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en-US" smtClean="0">
                <a:solidFill>
                  <a:srgbClr val="0078C9"/>
                </a:solidFill>
                <a:ea typeface="ＭＳ Ｐゴシック" panose="020B0600070205080204" pitchFamily="34" charset="-128"/>
              </a:rPr>
              <a:t>Health Equity and SDOH</a:t>
            </a:r>
          </a:p>
        </p:txBody>
      </p:sp>
      <p:sp>
        <p:nvSpPr>
          <p:cNvPr id="31747" name="Content Placeholder 2"/>
          <p:cNvSpPr>
            <a:spLocks noGrp="1"/>
          </p:cNvSpPr>
          <p:nvPr>
            <p:ph idx="1"/>
          </p:nvPr>
        </p:nvSpPr>
        <p:spPr>
          <a:xfrm>
            <a:off x="457200" y="1844675"/>
            <a:ext cx="8229600" cy="3384550"/>
          </a:xfrm>
        </p:spPr>
        <p:txBody>
          <a:bodyPr/>
          <a:lstStyle/>
          <a:p>
            <a:r>
              <a:rPr lang="en-US" altLang="en-US" b="1" smtClean="0">
                <a:ea typeface="ＭＳ Ｐゴシック" panose="020B0600070205080204" pitchFamily="34" charset="-128"/>
              </a:rPr>
              <a:t>Health equity </a:t>
            </a:r>
            <a:r>
              <a:rPr lang="en-US" altLang="en-US" smtClean="0">
                <a:ea typeface="ＭＳ Ｐゴシック" panose="020B0600070205080204" pitchFamily="34" charset="-128"/>
              </a:rPr>
              <a:t>exists when everyone has a fair chance to achieve their best health</a:t>
            </a:r>
          </a:p>
          <a:p>
            <a:endParaRPr lang="en-US" altLang="en-US" smtClean="0">
              <a:ea typeface="ＭＳ Ｐゴシック" panose="020B0600070205080204" pitchFamily="34" charset="-128"/>
            </a:endParaRPr>
          </a:p>
          <a:p>
            <a:r>
              <a:rPr lang="en-US" altLang="en-US" smtClean="0">
                <a:ea typeface="ＭＳ Ｐゴシック" panose="020B0600070205080204" pitchFamily="34" charset="-128"/>
              </a:rPr>
              <a:t>This means that everyone has equal access or opportunity to the SDOH</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26896" y="609329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615"/>
    </mc:Choice>
    <mc:Fallback xmlns="">
      <p:transition spd="slow" advTm="16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8182">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0113" y="17463"/>
            <a:ext cx="7416800" cy="684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6913" y="609329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058"/>
    </mc:Choice>
    <mc:Fallback xmlns="">
      <p:transition spd="slow" advTm="14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303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mtClean="0">
                <a:solidFill>
                  <a:srgbClr val="0070C0"/>
                </a:solidFill>
                <a:latin typeface="Arial" panose="020B0604020202020204" pitchFamily="34" charset="0"/>
              </a:rPr>
              <a:t>Social determinants of health (short list) </a:t>
            </a:r>
          </a:p>
        </p:txBody>
      </p:sp>
      <p:sp>
        <p:nvSpPr>
          <p:cNvPr id="23555" name="Content Placeholder 2"/>
          <p:cNvSpPr>
            <a:spLocks noGrp="1"/>
          </p:cNvSpPr>
          <p:nvPr>
            <p:ph sz="half" idx="1"/>
          </p:nvPr>
        </p:nvSpPr>
        <p:spPr>
          <a:xfrm>
            <a:off x="468313" y="1628775"/>
            <a:ext cx="4319587" cy="4525963"/>
          </a:xfrm>
        </p:spPr>
        <p:txBody>
          <a:bodyPr/>
          <a:lstStyle/>
          <a:p>
            <a:r>
              <a:rPr lang="en-US" altLang="en-US" smtClean="0">
                <a:latin typeface="Arial" panose="020B0604020202020204" pitchFamily="34" charset="0"/>
              </a:rPr>
              <a:t>Income and social status</a:t>
            </a:r>
          </a:p>
          <a:p>
            <a:r>
              <a:rPr lang="en-US" altLang="en-US" smtClean="0">
                <a:latin typeface="Arial" panose="020B0604020202020204" pitchFamily="34" charset="0"/>
              </a:rPr>
              <a:t>Social support networks</a:t>
            </a:r>
          </a:p>
          <a:p>
            <a:r>
              <a:rPr lang="en-US" altLang="en-US" smtClean="0">
                <a:latin typeface="Arial" panose="020B0604020202020204" pitchFamily="34" charset="0"/>
              </a:rPr>
              <a:t>Education and literacy</a:t>
            </a:r>
          </a:p>
          <a:p>
            <a:r>
              <a:rPr lang="en-US" altLang="en-US" smtClean="0">
                <a:latin typeface="Arial" panose="020B0604020202020204" pitchFamily="34" charset="0"/>
              </a:rPr>
              <a:t>Employment/working conditions</a:t>
            </a:r>
          </a:p>
          <a:p>
            <a:r>
              <a:rPr lang="en-US" altLang="en-US" smtClean="0">
                <a:latin typeface="Arial" panose="020B0604020202020204" pitchFamily="34" charset="0"/>
              </a:rPr>
              <a:t>Healthy child development</a:t>
            </a:r>
          </a:p>
          <a:p>
            <a:endParaRPr lang="en-US" altLang="en-US" smtClean="0"/>
          </a:p>
        </p:txBody>
      </p:sp>
      <p:sp>
        <p:nvSpPr>
          <p:cNvPr id="23556" name="Content Placeholder 1"/>
          <p:cNvSpPr>
            <a:spLocks noGrp="1"/>
          </p:cNvSpPr>
          <p:nvPr>
            <p:ph sz="half" idx="2"/>
          </p:nvPr>
        </p:nvSpPr>
        <p:spPr>
          <a:xfrm>
            <a:off x="4854575" y="1628775"/>
            <a:ext cx="4038600" cy="4525963"/>
          </a:xfrm>
        </p:spPr>
        <p:txBody>
          <a:bodyPr/>
          <a:lstStyle/>
          <a:p>
            <a:r>
              <a:rPr lang="en-US" altLang="en-US" dirty="0" smtClean="0">
                <a:latin typeface="Arial" panose="020B0604020202020204" pitchFamily="34" charset="0"/>
              </a:rPr>
              <a:t>Food insecurity</a:t>
            </a:r>
          </a:p>
          <a:p>
            <a:r>
              <a:rPr lang="en-US" altLang="en-US" b="1" dirty="0" smtClean="0">
                <a:solidFill>
                  <a:srgbClr val="C00000"/>
                </a:solidFill>
                <a:latin typeface="Arial" panose="020B0604020202020204" pitchFamily="34" charset="0"/>
              </a:rPr>
              <a:t>Housing</a:t>
            </a:r>
          </a:p>
          <a:p>
            <a:r>
              <a:rPr lang="en-US" altLang="en-US" dirty="0" smtClean="0">
                <a:latin typeface="Arial" panose="020B0604020202020204" pitchFamily="34" charset="0"/>
              </a:rPr>
              <a:t>Access to heath care</a:t>
            </a:r>
          </a:p>
          <a:p>
            <a:r>
              <a:rPr lang="en-US" altLang="en-US" dirty="0" smtClean="0">
                <a:latin typeface="Arial" panose="020B0604020202020204" pitchFamily="34" charset="0"/>
              </a:rPr>
              <a:t>Gender</a:t>
            </a:r>
          </a:p>
          <a:p>
            <a:r>
              <a:rPr lang="en-US" altLang="en-US" dirty="0" smtClean="0">
                <a:latin typeface="Arial" panose="020B0604020202020204" pitchFamily="34" charset="0"/>
              </a:rPr>
              <a:t>Culture</a:t>
            </a:r>
          </a:p>
          <a:p>
            <a:r>
              <a:rPr lang="en-US" altLang="en-US" dirty="0" smtClean="0">
                <a:latin typeface="Arial" panose="020B0604020202020204" pitchFamily="34" charset="0"/>
              </a:rPr>
              <a:t>Language</a:t>
            </a:r>
          </a:p>
          <a:p>
            <a:r>
              <a:rPr lang="en-US" altLang="en-US" dirty="0" smtClean="0">
                <a:latin typeface="Arial" panose="020B0604020202020204" pitchFamily="34" charset="0"/>
              </a:rPr>
              <a:t>Disability </a:t>
            </a:r>
          </a:p>
          <a:p>
            <a:endParaRPr lang="en-CA" altLang="en-US" dirty="0"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6107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679"/>
    </mc:Choice>
    <mc:Fallback xmlns="">
      <p:transition spd="slow" advTm="19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303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6096" y="253356"/>
            <a:ext cx="8229600" cy="1143000"/>
          </a:xfrm>
        </p:spPr>
        <p:txBody>
          <a:bodyPr/>
          <a:lstStyle/>
          <a:p>
            <a:r>
              <a:rPr lang="en-US" altLang="en-US" dirty="0" smtClean="0">
                <a:solidFill>
                  <a:srgbClr val="0070C0"/>
                </a:solidFill>
                <a:ea typeface="ＭＳ Ｐゴシック" panose="020B0600070205080204" pitchFamily="34" charset="-128"/>
                <a:cs typeface="Arial" panose="020B0604020202020204" pitchFamily="34" charset="0"/>
              </a:rPr>
              <a:t>Housing, homelessness </a:t>
            </a:r>
            <a:br>
              <a:rPr lang="en-US" altLang="en-US" dirty="0" smtClean="0">
                <a:solidFill>
                  <a:srgbClr val="0070C0"/>
                </a:solidFill>
                <a:ea typeface="ＭＳ Ｐゴシック" panose="020B0600070205080204" pitchFamily="34" charset="-128"/>
                <a:cs typeface="Arial" panose="020B0604020202020204" pitchFamily="34" charset="0"/>
              </a:rPr>
            </a:br>
            <a:r>
              <a:rPr lang="en-US" altLang="en-US" dirty="0" smtClean="0">
                <a:solidFill>
                  <a:srgbClr val="0070C0"/>
                </a:solidFill>
                <a:ea typeface="ＭＳ Ｐゴシック" panose="020B0600070205080204" pitchFamily="34" charset="-128"/>
                <a:cs typeface="Arial" panose="020B0604020202020204" pitchFamily="34" charset="0"/>
              </a:rPr>
              <a:t>and health</a:t>
            </a:r>
          </a:p>
        </p:txBody>
      </p:sp>
      <p:sp>
        <p:nvSpPr>
          <p:cNvPr id="33795" name="Content Placeholder 2"/>
          <p:cNvSpPr>
            <a:spLocks noGrp="1"/>
          </p:cNvSpPr>
          <p:nvPr>
            <p:ph idx="1"/>
          </p:nvPr>
        </p:nvSpPr>
        <p:spPr>
          <a:xfrm>
            <a:off x="456096" y="1484784"/>
            <a:ext cx="8229600" cy="3887788"/>
          </a:xfrm>
        </p:spPr>
        <p:txBody>
          <a:bodyPr/>
          <a:lstStyle/>
          <a:p>
            <a:pPr marL="0" indent="0">
              <a:buNone/>
            </a:pPr>
            <a:r>
              <a:rPr lang="en-US" dirty="0"/>
              <a:t>Poor quality housing is linked to higher rates of:</a:t>
            </a:r>
          </a:p>
          <a:p>
            <a:pPr lvl="0"/>
            <a:r>
              <a:rPr lang="en-US" dirty="0"/>
              <a:t>Disease, illness and injury</a:t>
            </a:r>
          </a:p>
          <a:p>
            <a:pPr lvl="0"/>
            <a:r>
              <a:rPr lang="en-US" dirty="0"/>
              <a:t>Poor nutrition</a:t>
            </a:r>
          </a:p>
          <a:p>
            <a:pPr lvl="0"/>
            <a:r>
              <a:rPr lang="en-US" dirty="0"/>
              <a:t>Poor mental health</a:t>
            </a:r>
          </a:p>
          <a:p>
            <a:pPr lvl="0"/>
            <a:r>
              <a:rPr lang="en-US" dirty="0"/>
              <a:t>Stress and anxiety</a:t>
            </a:r>
          </a:p>
          <a:p>
            <a:pPr lvl="0"/>
            <a:r>
              <a:rPr lang="en-US" dirty="0"/>
              <a:t>Exposure to violence</a:t>
            </a:r>
          </a:p>
          <a:p>
            <a:pPr marL="0" indent="0">
              <a:buFontTx/>
              <a:buNone/>
              <a:defRPr/>
            </a:pPr>
            <a:endParaRPr lang="en-US" altLang="en-US" b="1" dirty="0" smtClean="0">
              <a:ea typeface="ＭＳ Ｐゴシック" panose="020B0600070205080204" pitchFamily="34" charset="-128"/>
              <a:sym typeface="Wingdings" panose="05000000000000000000" pitchFamily="2" charset="2"/>
            </a:endParaRPr>
          </a:p>
          <a:p>
            <a:pPr marL="0" indent="0">
              <a:buNone/>
              <a:defRPr/>
            </a:pPr>
            <a:endParaRPr lang="en-US" altLang="en-US" dirty="0" smtClean="0">
              <a:sym typeface="Wingdings" panose="05000000000000000000" pitchFamily="2" charset="2"/>
            </a:endParaRPr>
          </a:p>
          <a:p>
            <a:pPr lvl="1">
              <a:defRPr/>
            </a:pPr>
            <a:endParaRPr lang="en-US" altLang="en-US" dirty="0" smtClean="0">
              <a:sym typeface="Wingdings" panose="05000000000000000000" pitchFamily="2" charset="2"/>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0896" y="609329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217"/>
    </mc:Choice>
    <mc:Fallback xmlns="">
      <p:transition spd="slow" advTm="33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697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41614" y="230901"/>
            <a:ext cx="8229600" cy="1143000"/>
          </a:xfrm>
        </p:spPr>
        <p:txBody>
          <a:bodyPr/>
          <a:lstStyle/>
          <a:p>
            <a:r>
              <a:rPr lang="en-US" altLang="en-US" dirty="0" smtClean="0">
                <a:solidFill>
                  <a:srgbClr val="0070C0"/>
                </a:solidFill>
                <a:ea typeface="ＭＳ Ｐゴシック" panose="020B0600070205080204" pitchFamily="34" charset="-128"/>
                <a:cs typeface="Arial" panose="020B0604020202020204" pitchFamily="34" charset="0"/>
              </a:rPr>
              <a:t>What is homelessness?</a:t>
            </a:r>
          </a:p>
        </p:txBody>
      </p:sp>
      <p:sp>
        <p:nvSpPr>
          <p:cNvPr id="33795" name="Content Placeholder 2"/>
          <p:cNvSpPr>
            <a:spLocks noGrp="1"/>
          </p:cNvSpPr>
          <p:nvPr>
            <p:ph idx="1"/>
          </p:nvPr>
        </p:nvSpPr>
        <p:spPr>
          <a:xfrm>
            <a:off x="421014" y="1630838"/>
            <a:ext cx="8229600" cy="3887788"/>
          </a:xfrm>
        </p:spPr>
        <p:txBody>
          <a:bodyPr/>
          <a:lstStyle/>
          <a:p>
            <a:pPr marL="0" indent="0">
              <a:buFontTx/>
              <a:buNone/>
              <a:defRPr/>
            </a:pPr>
            <a:r>
              <a:rPr lang="en-US" altLang="en-US" dirty="0">
                <a:ea typeface="ＭＳ Ｐゴシック" panose="020B0600070205080204" pitchFamily="34" charset="-128"/>
                <a:sym typeface="Wingdings" panose="05000000000000000000" pitchFamily="2" charset="2"/>
              </a:rPr>
              <a:t>Canadian Definition of </a:t>
            </a:r>
            <a:r>
              <a:rPr lang="en-US" altLang="en-US" dirty="0" smtClean="0">
                <a:ea typeface="ＭＳ Ｐゴシック" panose="020B0600070205080204" pitchFamily="34" charset="-128"/>
                <a:sym typeface="Wingdings" panose="05000000000000000000" pitchFamily="2" charset="2"/>
              </a:rPr>
              <a:t>Homelessness:</a:t>
            </a:r>
          </a:p>
          <a:p>
            <a:pPr marL="0" indent="0">
              <a:buFontTx/>
              <a:buNone/>
              <a:defRPr/>
            </a:pPr>
            <a:endParaRPr lang="en-US" altLang="en-US" sz="1200" dirty="0" smtClean="0">
              <a:ea typeface="ＭＳ Ｐゴシック" panose="020B0600070205080204" pitchFamily="34" charset="-128"/>
              <a:sym typeface="Wingdings" panose="05000000000000000000" pitchFamily="2" charset="2"/>
            </a:endParaRPr>
          </a:p>
          <a:p>
            <a:pPr marL="0" indent="0" algn="ctr">
              <a:buFontTx/>
              <a:buNone/>
              <a:defRPr/>
            </a:pPr>
            <a:r>
              <a:rPr lang="en-US" altLang="en-US" dirty="0" smtClean="0">
                <a:ea typeface="ＭＳ Ｐゴシック" panose="020B0600070205080204" pitchFamily="34" charset="-128"/>
                <a:sym typeface="Wingdings" panose="05000000000000000000" pitchFamily="2" charset="2"/>
              </a:rPr>
              <a:t>  “The </a:t>
            </a:r>
            <a:r>
              <a:rPr lang="en-US" altLang="en-US" dirty="0">
                <a:ea typeface="ＭＳ Ｐゴシック" panose="020B0600070205080204" pitchFamily="34" charset="-128"/>
                <a:sym typeface="Wingdings" panose="05000000000000000000" pitchFamily="2" charset="2"/>
              </a:rPr>
              <a:t>situation of an individual, family, or community without stable, safe, permanent, appropriate housing, or the immediate </a:t>
            </a:r>
            <a:r>
              <a:rPr lang="en-US" altLang="en-US" dirty="0" smtClean="0">
                <a:ea typeface="ＭＳ Ｐゴシック" panose="020B0600070205080204" pitchFamily="34" charset="-128"/>
                <a:sym typeface="Wingdings" panose="05000000000000000000" pitchFamily="2" charset="2"/>
              </a:rPr>
              <a:t>prospect, </a:t>
            </a:r>
            <a:r>
              <a:rPr lang="en-US" altLang="en-US" dirty="0">
                <a:ea typeface="ＭＳ Ｐゴシック" panose="020B0600070205080204" pitchFamily="34" charset="-128"/>
                <a:sym typeface="Wingdings" panose="05000000000000000000" pitchFamily="2" charset="2"/>
              </a:rPr>
              <a:t>means and ability of acquiring it.”</a:t>
            </a:r>
            <a:endParaRPr lang="en-US" altLang="en-US" dirty="0" smtClean="0">
              <a:ea typeface="ＭＳ Ｐゴシック" panose="020B0600070205080204" pitchFamily="34" charset="-128"/>
              <a:sym typeface="Wingdings" panose="05000000000000000000" pitchFamily="2" charset="2"/>
            </a:endParaRPr>
          </a:p>
          <a:p>
            <a:pPr marL="0" indent="0">
              <a:lnSpc>
                <a:spcPct val="107000"/>
              </a:lnSpc>
              <a:spcBef>
                <a:spcPts val="0"/>
              </a:spcBef>
              <a:spcAft>
                <a:spcPts val="800"/>
              </a:spcAft>
              <a:buNone/>
              <a:defRPr/>
            </a:pPr>
            <a:endParaRPr lang="en-US" altLang="en-US" dirty="0" smtClean="0">
              <a:sym typeface="Wingdings" panose="05000000000000000000" pitchFamily="2" charset="2"/>
            </a:endParaRPr>
          </a:p>
          <a:p>
            <a:pPr marL="0" indent="0">
              <a:lnSpc>
                <a:spcPct val="107000"/>
              </a:lnSpc>
              <a:spcBef>
                <a:spcPts val="0"/>
              </a:spcBef>
              <a:spcAft>
                <a:spcPts val="800"/>
              </a:spcAft>
              <a:buNone/>
              <a:defRPr/>
            </a:pPr>
            <a:r>
              <a:rPr lang="en-US" altLang="en-US" sz="2000" dirty="0" smtClean="0">
                <a:sym typeface="Wingdings" panose="05000000000000000000" pitchFamily="2" charset="2"/>
              </a:rPr>
              <a:t>(Canadian Observatory on Homelessness, 2017)</a:t>
            </a:r>
          </a:p>
          <a:p>
            <a:pPr lvl="1">
              <a:defRPr/>
            </a:pPr>
            <a:endParaRPr lang="en-US" altLang="en-US" dirty="0" smtClean="0">
              <a:sym typeface="Wingdings" panose="05000000000000000000" pitchFamily="2" charset="2"/>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6414" y="6021288"/>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0000"/>
    </mc:Choice>
    <mc:Fallback>
      <p:transition spd="slow" advTm="4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7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393700" y="0"/>
            <a:ext cx="8229600" cy="1143000"/>
          </a:xfrm>
        </p:spPr>
        <p:txBody>
          <a:bodyPr/>
          <a:lstStyle/>
          <a:p>
            <a:r>
              <a:rPr lang="en-US" altLang="en-US" dirty="0" smtClean="0">
                <a:solidFill>
                  <a:srgbClr val="0070C0"/>
                </a:solidFill>
                <a:ea typeface="ＭＳ Ｐゴシック" panose="020B0600070205080204" pitchFamily="34" charset="-128"/>
                <a:cs typeface="Arial" panose="020B0604020202020204" pitchFamily="34" charset="0"/>
              </a:rPr>
              <a:t>What is homelessness?</a:t>
            </a:r>
          </a:p>
        </p:txBody>
      </p:sp>
      <p:sp>
        <p:nvSpPr>
          <p:cNvPr id="33795" name="Content Placeholder 2"/>
          <p:cNvSpPr>
            <a:spLocks noGrp="1"/>
          </p:cNvSpPr>
          <p:nvPr>
            <p:ph idx="1"/>
          </p:nvPr>
        </p:nvSpPr>
        <p:spPr>
          <a:xfrm>
            <a:off x="383491" y="1143000"/>
            <a:ext cx="8229600" cy="4320480"/>
          </a:xfrm>
        </p:spPr>
        <p:txBody>
          <a:bodyPr/>
          <a:lstStyle/>
          <a:p>
            <a:pPr marL="0" indent="0">
              <a:buFontTx/>
              <a:buNone/>
              <a:defRPr/>
            </a:pPr>
            <a:r>
              <a:rPr lang="en-US" altLang="en-US" sz="2800" dirty="0" smtClean="0">
                <a:ea typeface="ＭＳ Ｐゴシック" panose="020B0600070205080204" pitchFamily="34" charset="-128"/>
                <a:sym typeface="Wingdings" panose="05000000000000000000" pitchFamily="2" charset="2"/>
              </a:rPr>
              <a:t>Definition </a:t>
            </a:r>
            <a:r>
              <a:rPr lang="en-US" altLang="en-US" sz="2800" dirty="0">
                <a:ea typeface="ＭＳ Ｐゴシック" panose="020B0600070205080204" pitchFamily="34" charset="-128"/>
                <a:sym typeface="Wingdings" panose="05000000000000000000" pitchFamily="2" charset="2"/>
              </a:rPr>
              <a:t>of </a:t>
            </a:r>
            <a:r>
              <a:rPr lang="en-US" altLang="en-US" sz="2800" dirty="0" smtClean="0">
                <a:ea typeface="ＭＳ Ｐゴシック" panose="020B0600070205080204" pitchFamily="34" charset="-128"/>
                <a:sym typeface="Wingdings" panose="05000000000000000000" pitchFamily="2" charset="2"/>
              </a:rPr>
              <a:t>Indigenous Homelessness:</a:t>
            </a:r>
          </a:p>
          <a:p>
            <a:pPr marL="0" indent="0">
              <a:buFontTx/>
              <a:buNone/>
              <a:defRPr/>
            </a:pPr>
            <a:endParaRPr lang="en-US" altLang="en-US" sz="1200" dirty="0" smtClean="0">
              <a:ea typeface="ＭＳ Ｐゴシック" panose="020B0600070205080204" pitchFamily="34" charset="-128"/>
              <a:sym typeface="Wingdings" panose="05000000000000000000" pitchFamily="2" charset="2"/>
            </a:endParaRPr>
          </a:p>
          <a:p>
            <a:pPr marL="0" indent="0">
              <a:buFontTx/>
              <a:buNone/>
              <a:defRPr/>
            </a:pPr>
            <a:r>
              <a:rPr lang="en-US" sz="2400" dirty="0"/>
              <a:t>“a human condition that describes First Nations, Métis and Inuit individuals, families or communities lacking stable, permanent, appropriate housing, or the immediate prospect, means or ability to acquire such housing…Indigenous homelessness is not defined as lacking a structure of habitation; rather, it is more fully described and understood through a composite lens of Indigenous worldviews</a:t>
            </a:r>
            <a:r>
              <a:rPr lang="en-US" sz="2400" dirty="0" smtClean="0"/>
              <a:t>.”</a:t>
            </a:r>
          </a:p>
          <a:p>
            <a:pPr marL="0" indent="0">
              <a:buFontTx/>
              <a:buNone/>
              <a:defRPr/>
            </a:pPr>
            <a:endParaRPr lang="en-US" sz="1000" dirty="0" smtClean="0">
              <a:ea typeface="ＭＳ Ｐゴシック" panose="020B0600070205080204" pitchFamily="34" charset="-128"/>
              <a:sym typeface="Wingdings" panose="05000000000000000000" pitchFamily="2" charset="2"/>
            </a:endParaRPr>
          </a:p>
          <a:p>
            <a:pPr marL="0" indent="0">
              <a:buFontTx/>
              <a:buNone/>
              <a:defRPr/>
            </a:pPr>
            <a:r>
              <a:rPr lang="en-US" sz="2000" dirty="0" smtClean="0"/>
              <a:t>(</a:t>
            </a:r>
            <a:r>
              <a:rPr lang="en-US" sz="2000" dirty="0"/>
              <a:t>Aboriginal Standing Committee on Housing and </a:t>
            </a:r>
            <a:endParaRPr lang="en-US" sz="2000" dirty="0" smtClean="0"/>
          </a:p>
          <a:p>
            <a:pPr marL="0" indent="0">
              <a:buFontTx/>
              <a:buNone/>
              <a:defRPr/>
            </a:pPr>
            <a:r>
              <a:rPr lang="en-US" sz="2000" dirty="0" smtClean="0"/>
              <a:t>Homelessness</a:t>
            </a:r>
            <a:r>
              <a:rPr lang="en-US" sz="2000" dirty="0"/>
              <a:t>, 2012)</a:t>
            </a:r>
            <a:endParaRPr lang="en-US" altLang="en-US" sz="2000" dirty="0" smtClean="0">
              <a:ea typeface="ＭＳ Ｐゴシック" panose="020B0600070205080204" pitchFamily="34" charset="-128"/>
              <a:sym typeface="Wingdings" panose="05000000000000000000" pitchFamily="2" charset="2"/>
            </a:endParaRPr>
          </a:p>
          <a:p>
            <a:pPr marL="0" indent="0">
              <a:buFontTx/>
              <a:buNone/>
              <a:defRPr/>
            </a:pPr>
            <a:endParaRPr lang="en-US" altLang="en-US" sz="1200" dirty="0">
              <a:ea typeface="ＭＳ Ｐゴシック" panose="020B0600070205080204" pitchFamily="34" charset="-128"/>
              <a:sym typeface="Wingdings" panose="05000000000000000000" pitchFamily="2" charset="2"/>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5996880"/>
            <a:ext cx="609600" cy="609600"/>
          </a:xfrm>
          <a:prstGeom prst="rect">
            <a:avLst/>
          </a:prstGeom>
        </p:spPr>
      </p:pic>
    </p:spTree>
    <p:extLst>
      <p:ext uri="{BB962C8B-B14F-4D97-AF65-F5344CB8AC3E}">
        <p14:creationId xmlns:p14="http://schemas.microsoft.com/office/powerpoint/2010/main" val="1522442430"/>
      </p:ext>
    </p:extLst>
  </p:cSld>
  <p:clrMapOvr>
    <a:masterClrMapping/>
  </p:clrMapOvr>
  <mc:AlternateContent xmlns:mc="http://schemas.openxmlformats.org/markup-compatibility/2006" xmlns:p14="http://schemas.microsoft.com/office/powerpoint/2010/main">
    <mc:Choice Requires="p14">
      <p:transition spd="slow" p14:dur="2000" advTm="53329"/>
    </mc:Choice>
    <mc:Fallback xmlns="">
      <p:transition spd="slow" advTm="53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8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8485">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998F86"/>
      </a:lt2>
      <a:accent1>
        <a:srgbClr val="FFFFFF"/>
      </a:accent1>
      <a:accent2>
        <a:srgbClr val="FFA200"/>
      </a:accent2>
      <a:accent3>
        <a:srgbClr val="FFFFFF"/>
      </a:accent3>
      <a:accent4>
        <a:srgbClr val="000000"/>
      </a:accent4>
      <a:accent5>
        <a:srgbClr val="FFFFFF"/>
      </a:accent5>
      <a:accent6>
        <a:srgbClr val="E79200"/>
      </a:accent6>
      <a:hlink>
        <a:srgbClr val="0098AA"/>
      </a:hlink>
      <a:folHlink>
        <a:srgbClr val="0078C9"/>
      </a:folHlink>
    </a:clrScheme>
    <a:fontScheme name="Default Design">
      <a:majorFont>
        <a:latin typeface="Avenir LT 45 Book"/>
        <a:ea typeface=""/>
        <a:cs typeface="Arial"/>
      </a:majorFont>
      <a:minorFont>
        <a:latin typeface="Avenir LT 45 Book"/>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CA" alt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CA" alt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998F86"/>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998F86"/>
        </a:lt2>
        <a:accent1>
          <a:srgbClr val="0098AA"/>
        </a:accent1>
        <a:accent2>
          <a:srgbClr val="333399"/>
        </a:accent2>
        <a:accent3>
          <a:srgbClr val="FFFFFF"/>
        </a:accent3>
        <a:accent4>
          <a:srgbClr val="000000"/>
        </a:accent4>
        <a:accent5>
          <a:srgbClr val="AACAD2"/>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998F86"/>
        </a:lt2>
        <a:accent1>
          <a:srgbClr val="0098AA"/>
        </a:accent1>
        <a:accent2>
          <a:srgbClr val="FFA200"/>
        </a:accent2>
        <a:accent3>
          <a:srgbClr val="FFFFFF"/>
        </a:accent3>
        <a:accent4>
          <a:srgbClr val="000000"/>
        </a:accent4>
        <a:accent5>
          <a:srgbClr val="AACAD2"/>
        </a:accent5>
        <a:accent6>
          <a:srgbClr val="E79200"/>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FFFFFF"/>
        </a:lt1>
        <a:dk2>
          <a:srgbClr val="000000"/>
        </a:dk2>
        <a:lt2>
          <a:srgbClr val="998F86"/>
        </a:lt2>
        <a:accent1>
          <a:srgbClr val="0098AA"/>
        </a:accent1>
        <a:accent2>
          <a:srgbClr val="FFA200"/>
        </a:accent2>
        <a:accent3>
          <a:srgbClr val="FFFFFF"/>
        </a:accent3>
        <a:accent4>
          <a:srgbClr val="000000"/>
        </a:accent4>
        <a:accent5>
          <a:srgbClr val="AACAD2"/>
        </a:accent5>
        <a:accent6>
          <a:srgbClr val="E79200"/>
        </a:accent6>
        <a:hlink>
          <a:srgbClr val="0078C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
      <a:dk1>
        <a:srgbClr val="000000"/>
      </a:dk1>
      <a:lt1>
        <a:srgbClr val="FFFFFF"/>
      </a:lt1>
      <a:dk2>
        <a:srgbClr val="000000"/>
      </a:dk2>
      <a:lt2>
        <a:srgbClr val="998F86"/>
      </a:lt2>
      <a:accent1>
        <a:srgbClr val="FFFFFF"/>
      </a:accent1>
      <a:accent2>
        <a:srgbClr val="FFA200"/>
      </a:accent2>
      <a:accent3>
        <a:srgbClr val="FFFFFF"/>
      </a:accent3>
      <a:accent4>
        <a:srgbClr val="000000"/>
      </a:accent4>
      <a:accent5>
        <a:srgbClr val="FFFFFF"/>
      </a:accent5>
      <a:accent6>
        <a:srgbClr val="E79200"/>
      </a:accent6>
      <a:hlink>
        <a:srgbClr val="0098AA"/>
      </a:hlink>
      <a:folHlink>
        <a:srgbClr val="0078C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CA" alt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CA" alt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998F86"/>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998F86"/>
        </a:lt2>
        <a:accent1>
          <a:srgbClr val="0098AA"/>
        </a:accent1>
        <a:accent2>
          <a:srgbClr val="333399"/>
        </a:accent2>
        <a:accent3>
          <a:srgbClr val="FFFFFF"/>
        </a:accent3>
        <a:accent4>
          <a:srgbClr val="000000"/>
        </a:accent4>
        <a:accent5>
          <a:srgbClr val="AACAD2"/>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998F86"/>
        </a:lt2>
        <a:accent1>
          <a:srgbClr val="0098AA"/>
        </a:accent1>
        <a:accent2>
          <a:srgbClr val="FFA200"/>
        </a:accent2>
        <a:accent3>
          <a:srgbClr val="FFFFFF"/>
        </a:accent3>
        <a:accent4>
          <a:srgbClr val="000000"/>
        </a:accent4>
        <a:accent5>
          <a:srgbClr val="AACAD2"/>
        </a:accent5>
        <a:accent6>
          <a:srgbClr val="E79200"/>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FFFFFF"/>
        </a:lt1>
        <a:dk2>
          <a:srgbClr val="000000"/>
        </a:dk2>
        <a:lt2>
          <a:srgbClr val="998F86"/>
        </a:lt2>
        <a:accent1>
          <a:srgbClr val="0098AA"/>
        </a:accent1>
        <a:accent2>
          <a:srgbClr val="FFA200"/>
        </a:accent2>
        <a:accent3>
          <a:srgbClr val="FFFFFF"/>
        </a:accent3>
        <a:accent4>
          <a:srgbClr val="000000"/>
        </a:accent4>
        <a:accent5>
          <a:srgbClr val="AACAD2"/>
        </a:accent5>
        <a:accent6>
          <a:srgbClr val="E79200"/>
        </a:accent6>
        <a:hlink>
          <a:srgbClr val="0078C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LongProperties xmlns="http://schemas.microsoft.com/office/2006/metadata/longProperties"/>
</file>

<file path=customXml/item2.xml><?xml version="1.0" encoding="utf-8"?>
<ct:contentTypeSchema xmlns:ct="http://schemas.microsoft.com/office/2006/metadata/contentType" xmlns:ma="http://schemas.microsoft.com/office/2006/metadata/properties/metaAttributes" ct:_="" ma:_="" ma:contentTypeName="NWHU Document" ma:contentTypeID="0x010100BEBD1B217F6D144191B58533C4577EAB0022A031B91F96E448825F1A92AD9964E7" ma:contentTypeVersion="32" ma:contentTypeDescription="" ma:contentTypeScope="" ma:versionID="9b1cabfa25a4bbe3eeef3f820eddef95">
  <xsd:schema xmlns:xsd="http://www.w3.org/2001/XMLSchema" xmlns:xs="http://www.w3.org/2001/XMLSchema" xmlns:p="http://schemas.microsoft.com/office/2006/metadata/properties" xmlns:ns2="9192eef9-a973-4dd2-903b-b1a6f74a0990" xmlns:ns3="5f79ca15-674a-49ee-91e6-64ae6f23b58a" xmlns:ns4="c1bb52a0-b3aa-4ae0-8587-3626dbd3dc02" targetNamespace="http://schemas.microsoft.com/office/2006/metadata/properties" ma:root="true" ma:fieldsID="f3796ce04d7ae1bd3a1337a12ab6aba6" ns2:_="" ns3:_="" ns4:_="">
    <xsd:import namespace="9192eef9-a973-4dd2-903b-b1a6f74a0990"/>
    <xsd:import namespace="5f79ca15-674a-49ee-91e6-64ae6f23b58a"/>
    <xsd:import namespace="c1bb52a0-b3aa-4ae0-8587-3626dbd3dc02"/>
    <xsd:element name="properties">
      <xsd:complexType>
        <xsd:sequence>
          <xsd:element name="documentManagement">
            <xsd:complexType>
              <xsd:all>
                <xsd:element ref="ns2:_dlc_DocId" minOccurs="0"/>
                <xsd:element ref="ns2:_dlc_DocIdUrl" minOccurs="0"/>
                <xsd:element ref="ns2:_dlc_DocIdPersistId" minOccurs="0"/>
                <xsd:element ref="ns2:TaxCatchAll" minOccurs="0"/>
                <xsd:element ref="ns2:TaxCatchAllLabel" minOccurs="0"/>
                <xsd:element ref="ns2:TaxKeywordTaxHTField" minOccurs="0"/>
                <xsd:element ref="ns3:f22587d4e658480397074b412478b6ed" minOccurs="0"/>
                <xsd:element ref="ns3:j7872de2f36349748b8abadb390ff35b" minOccurs="0"/>
                <xsd:element ref="ns4:a9074aa08a6d448c8b043afc058bba11" minOccurs="0"/>
                <xsd:element ref="ns4:Is_x0020_this_x0020_team_x0020_meeting_x0020_relative_x003f_" minOccurs="0"/>
                <xsd:element ref="ns4:Meeting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92eef9-a973-4dd2-903b-b1a6f74a0990"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element name="TaxCatchAll" ma:index="7" nillable="true" ma:displayName="Taxonomy Catch All Column" ma:hidden="true" ma:list="{f27440ad-6bac-4746-83a2-5b3eca7e3fd4}" ma:internalName="TaxCatchAll" ma:readOnly="false" ma:showField="CatchAllData" ma:web="5f79ca15-674a-49ee-91e6-64ae6f23b58a">
      <xsd:complexType>
        <xsd:complexContent>
          <xsd:extension base="dms:MultiChoiceLookup">
            <xsd:sequence>
              <xsd:element name="Value" type="dms:Lookup" maxOccurs="unbounded" minOccurs="0" nillable="true"/>
            </xsd:sequence>
          </xsd:extension>
        </xsd:complexContent>
      </xsd:complexType>
    </xsd:element>
    <xsd:element name="TaxCatchAllLabel" ma:index="8" nillable="true" ma:displayName="Taxonomy Catch All Column1" ma:hidden="true" ma:list="{f27440ad-6bac-4746-83a2-5b3eca7e3fd4}" ma:internalName="TaxCatchAllLabel" ma:readOnly="true" ma:showField="CatchAllDataLabel" ma:web="5f79ca15-674a-49ee-91e6-64ae6f23b58a">
      <xsd:complexType>
        <xsd:complexContent>
          <xsd:extension base="dms:MultiChoiceLookup">
            <xsd:sequence>
              <xsd:element name="Value" type="dms:Lookup" maxOccurs="unbounded" minOccurs="0" nillable="true"/>
            </xsd:sequence>
          </xsd:extension>
        </xsd:complexContent>
      </xsd:complexType>
    </xsd:element>
    <xsd:element name="TaxKeywordTaxHTField" ma:index="9" nillable="true" ma:taxonomy="true" ma:internalName="TaxKeywordTaxHTField" ma:taxonomyFieldName="TaxKeyword" ma:displayName="Enterprise Keywords" ma:readOnly="false" ma:fieldId="{23f27201-bee3-471e-b2e7-b64fd8b7ca38}" ma:taxonomyMulti="true" ma:sspId="d3c136bf-8407-41e5-97b0-71bfc694845f" ma:termSetId="00000000-0000-0000-0000-000000000000" ma:anchorId="00000000-0000-0000-0000-000000000000" ma:open="true" ma:isKeyword="tru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f79ca15-674a-49ee-91e6-64ae6f23b58a" elementFormDefault="qualified">
    <xsd:import namespace="http://schemas.microsoft.com/office/2006/documentManagement/types"/>
    <xsd:import namespace="http://schemas.microsoft.com/office/infopath/2007/PartnerControls"/>
    <xsd:element name="f22587d4e658480397074b412478b6ed" ma:index="12" nillable="true" ma:displayName="Service Category-Foundations_0" ma:hidden="true" ma:internalName="f22587d4e658480397074b412478b6ed" ma:readOnly="false">
      <xsd:simpleType>
        <xsd:restriction base="dms:Note"/>
      </xsd:simpleType>
    </xsd:element>
    <xsd:element name="j7872de2f36349748b8abadb390ff35b" ma:index="14" nillable="true" ma:displayName="Document Type (Foundations)_0" ma:hidden="true" ma:internalName="j7872de2f36349748b8abadb390ff35b" ma:readOnly="fals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1bb52a0-b3aa-4ae0-8587-3626dbd3dc02" elementFormDefault="qualified">
    <xsd:import namespace="http://schemas.microsoft.com/office/2006/documentManagement/types"/>
    <xsd:import namespace="http://schemas.microsoft.com/office/infopath/2007/PartnerControls"/>
    <xsd:element name="a9074aa08a6d448c8b043afc058bba11" ma:index="16" nillable="true" ma:taxonomy="true" ma:internalName="a9074aa08a6d448c8b043afc058bba11" ma:taxonomyFieldName="Year" ma:displayName="Year" ma:readOnly="false" ma:default="27;#2016|91c4820c-a937-43c3-8f42-caf322837a54" ma:fieldId="{a9074aa0-8a6d-448c-8b04-3afc058bba11}" ma:taxonomyMulti="true" ma:sspId="d3c136bf-8407-41e5-97b0-71bfc694845f" ma:termSetId="63879b7a-666d-4d48-bfa6-c5bccf45de4b" ma:anchorId="00000000-0000-0000-0000-000000000000" ma:open="false" ma:isKeyword="false">
      <xsd:complexType>
        <xsd:sequence>
          <xsd:element ref="pc:Terms" minOccurs="0" maxOccurs="1"/>
        </xsd:sequence>
      </xsd:complexType>
    </xsd:element>
    <xsd:element name="Is_x0020_this_x0020_team_x0020_meeting_x0020_relative_x003f_" ma:index="21" nillable="true" ma:displayName="Is this team meeting relative?" ma:default="0" ma:description="If yes, please ensure you enter the meeting date in order for this document to be grouped with the appropriate meeting documents" ma:internalName="Is_x0020_this_x0020_team_x0020_meeting_x0020_relative_x003f_">
      <xsd:simpleType>
        <xsd:restriction base="dms:Boolean"/>
      </xsd:simpleType>
    </xsd:element>
    <xsd:element name="Meeting_x0020_Date" ma:index="22" nillable="true" ma:displayName="Meeting Date" ma:description="Date of Meeting" ma:format="DateOnly" ma:internalName="Meeting_x0020_Date" ma:readOnly="fals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7"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KeywordTaxHTField xmlns="9192eef9-a973-4dd2-903b-b1a6f74a0990">
      <Terms xmlns="http://schemas.microsoft.com/office/infopath/2007/PartnerControls"/>
    </TaxKeywordTaxHTField>
    <Meeting_x0020_Date xmlns="c1bb52a0-b3aa-4ae0-8587-3626dbd3dc02" xsi:nil="true"/>
    <f22587d4e658480397074b412478b6ed xmlns="5f79ca15-674a-49ee-91e6-64ae6f23b58a">Equity -Accessibility-SDOH-Diversity|3e0bf110-4066-4f80-98a7-86500b13c744</f22587d4e658480397074b412478b6ed>
    <j7872de2f36349748b8abadb390ff35b xmlns="5f79ca15-674a-49ee-91e6-64ae6f23b58a">Presentation|a476e16a-06e1-4eb7-af6d-674832a96a67</j7872de2f36349748b8abadb390ff35b>
    <Is_x0020_this_x0020_team_x0020_meeting_x0020_relative_x003f_ xmlns="c1bb52a0-b3aa-4ae0-8587-3626dbd3dc02">false</Is_x0020_this_x0020_team_x0020_meeting_x0020_relative_x003f_>
    <TaxCatchAll xmlns="9192eef9-a973-4dd2-903b-b1a6f74a0990">
      <Value>27</Value>
      <Value>47</Value>
      <Value>308</Value>
    </TaxCatchAll>
    <a9074aa08a6d448c8b043afc058bba11 xmlns="c1bb52a0-b3aa-4ae0-8587-3626dbd3dc02">
      <Terms xmlns="http://schemas.microsoft.com/office/infopath/2007/PartnerControls">
        <TermInfo xmlns="http://schemas.microsoft.com/office/infopath/2007/PartnerControls">
          <TermName xmlns="http://schemas.microsoft.com/office/infopath/2007/PartnerControls">2016</TermName>
          <TermId xmlns="http://schemas.microsoft.com/office/infopath/2007/PartnerControls">91c4820c-a937-43c3-8f42-caf322837a54</TermId>
        </TermInfo>
      </Terms>
    </a9074aa08a6d448c8b043afc058bba11>
  </documentManagement>
</p:properties>
</file>

<file path=customXml/itemProps1.xml><?xml version="1.0" encoding="utf-8"?>
<ds:datastoreItem xmlns:ds="http://schemas.openxmlformats.org/officeDocument/2006/customXml" ds:itemID="{7A85DF90-0924-4ACE-81B3-9EB809271A47}">
  <ds:schemaRefs>
    <ds:schemaRef ds:uri="http://schemas.microsoft.com/office/2006/metadata/longProperties"/>
  </ds:schemaRefs>
</ds:datastoreItem>
</file>

<file path=customXml/itemProps2.xml><?xml version="1.0" encoding="utf-8"?>
<ds:datastoreItem xmlns:ds="http://schemas.openxmlformats.org/officeDocument/2006/customXml" ds:itemID="{83F11246-91B4-4D8E-B648-0F1294C8D7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92eef9-a973-4dd2-903b-b1a6f74a0990"/>
    <ds:schemaRef ds:uri="5f79ca15-674a-49ee-91e6-64ae6f23b58a"/>
    <ds:schemaRef ds:uri="c1bb52a0-b3aa-4ae0-8587-3626dbd3dc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3A66B2D-7379-4BC5-A5AE-D74DD7FCEBAB}">
  <ds:schemaRefs>
    <ds:schemaRef ds:uri="http://schemas.microsoft.com/office/2006/documentManagement/types"/>
    <ds:schemaRef ds:uri="http://schemas.microsoft.com/office/2006/metadata/properties"/>
    <ds:schemaRef ds:uri="http://schemas.microsoft.com/office/infopath/2007/PartnerControls"/>
    <ds:schemaRef ds:uri="http://purl.org/dc/terms/"/>
    <ds:schemaRef ds:uri="5f79ca15-674a-49ee-91e6-64ae6f23b58a"/>
    <ds:schemaRef ds:uri="http://purl.org/dc/dcmitype/"/>
    <ds:schemaRef ds:uri="http://schemas.openxmlformats.org/package/2006/metadata/core-properties"/>
    <ds:schemaRef ds:uri="c1bb52a0-b3aa-4ae0-8587-3626dbd3dc02"/>
    <ds:schemaRef ds:uri="9192eef9-a973-4dd2-903b-b1a6f74a0990"/>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9694</TotalTime>
  <Words>2893</Words>
  <Application>Microsoft Office PowerPoint</Application>
  <PresentationFormat>On-screen Show (4:3)</PresentationFormat>
  <Paragraphs>297</Paragraphs>
  <Slides>30</Slides>
  <Notes>30</Notes>
  <HiddenSlides>0</HiddenSlides>
  <MMClips>28</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30</vt:i4>
      </vt:variant>
    </vt:vector>
  </HeadingPairs>
  <TitlesOfParts>
    <vt:vector size="38" baseType="lpstr">
      <vt:lpstr>ＭＳ Ｐゴシック</vt:lpstr>
      <vt:lpstr>Arial</vt:lpstr>
      <vt:lpstr>Avenir LT 45 Book</vt:lpstr>
      <vt:lpstr>Calibri</vt:lpstr>
      <vt:lpstr>Times New Roman</vt:lpstr>
      <vt:lpstr>Wingdings</vt:lpstr>
      <vt:lpstr>Default Design</vt:lpstr>
      <vt:lpstr>1_Default Design</vt:lpstr>
      <vt:lpstr>PowerPoint Presentation</vt:lpstr>
      <vt:lpstr>Health Equity Matters Housing and Homelessness    </vt:lpstr>
      <vt:lpstr>Outline</vt:lpstr>
      <vt:lpstr>Health Equity and SDOH</vt:lpstr>
      <vt:lpstr>PowerPoint Presentation</vt:lpstr>
      <vt:lpstr>Social determinants of health (short list) </vt:lpstr>
      <vt:lpstr>Housing, homelessness  and health</vt:lpstr>
      <vt:lpstr>What is homelessness?</vt:lpstr>
      <vt:lpstr>What is homelessness?</vt:lpstr>
      <vt:lpstr>What is homelessness?</vt:lpstr>
      <vt:lpstr>What causes homelessness?</vt:lpstr>
      <vt:lpstr>Who is homeless?</vt:lpstr>
      <vt:lpstr>Who is homeless?</vt:lpstr>
      <vt:lpstr>Who is homeless?</vt:lpstr>
      <vt:lpstr>Who is homeless?</vt:lpstr>
      <vt:lpstr>Who is homeless?</vt:lpstr>
      <vt:lpstr>Can homelessness be prevented?</vt:lpstr>
      <vt:lpstr>Can homelessness be prevented?</vt:lpstr>
      <vt:lpstr>Current supports and strategies</vt:lpstr>
      <vt:lpstr>Current supports and strategies</vt:lpstr>
      <vt:lpstr>Current supports and strategies</vt:lpstr>
      <vt:lpstr>Current supports and strategies</vt:lpstr>
      <vt:lpstr>Prevention – it’s worth it!</vt:lpstr>
      <vt:lpstr>What can be done?</vt:lpstr>
      <vt:lpstr>  </vt:lpstr>
      <vt:lpstr>Role of Public Health  </vt:lpstr>
      <vt:lpstr>Role of Public Health  </vt:lpstr>
      <vt:lpstr>Conclusion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Equity to Principals April19</dc:title>
  <dc:creator>srobinson</dc:creator>
  <cp:lastModifiedBy>Paula Paine</cp:lastModifiedBy>
  <cp:revision>347</cp:revision>
  <cp:lastPrinted>2019-10-10T20:41:06Z</cp:lastPrinted>
  <dcterms:created xsi:type="dcterms:W3CDTF">2010-12-02T17:39:11Z</dcterms:created>
  <dcterms:modified xsi:type="dcterms:W3CDTF">2019-10-17T20:56:15Z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RXQEFHFCR4VX-2102554853-1469</vt:lpwstr>
  </property>
  <property fmtid="{D5CDD505-2E9C-101B-9397-08002B2CF9AE}" pid="3" name="_dlc_DocIdItemGuid">
    <vt:lpwstr>8ef7fda2-81ce-4280-8d2b-56e64a9c376e</vt:lpwstr>
  </property>
  <property fmtid="{D5CDD505-2E9C-101B-9397-08002B2CF9AE}" pid="4" name="_dlc_DocIdUrl">
    <vt:lpwstr>http://foundations.thrive/_layouts/15/DocIdRedir.aspx?ID=RXQEFHFCR4VX-2102554853-1469, RXQEFHFCR4VX-2102554853-1469</vt:lpwstr>
  </property>
  <property fmtid="{D5CDD505-2E9C-101B-9397-08002B2CF9AE}" pid="5" name="Service Category-Foundations">
    <vt:lpwstr>47;#Equity -Accessibility-SDOH-Diversity|3e0bf110-4066-4f80-98a7-86500b13c744</vt:lpwstr>
  </property>
  <property fmtid="{D5CDD505-2E9C-101B-9397-08002B2CF9AE}" pid="6" name="Document Type (Foundations)">
    <vt:lpwstr>308;#Presentation|a476e16a-06e1-4eb7-af6d-674832a96a67</vt:lpwstr>
  </property>
  <property fmtid="{D5CDD505-2E9C-101B-9397-08002B2CF9AE}" pid="7" name="Year">
    <vt:lpwstr>27;#2016|91c4820c-a937-43c3-8f42-caf322837a54</vt:lpwstr>
  </property>
  <property fmtid="{D5CDD505-2E9C-101B-9397-08002B2CF9AE}" pid="8" name="Meeting Type">
    <vt:lpwstr/>
  </property>
  <property fmtid="{D5CDD505-2E9C-101B-9397-08002B2CF9AE}" pid="9" name="TaxKeyword">
    <vt:lpwstr/>
  </property>
  <property fmtid="{D5CDD505-2E9C-101B-9397-08002B2CF9AE}" pid="10" name="Meeting TypeTaxHTField0">
    <vt:lpwstr/>
  </property>
</Properties>
</file>