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57" r:id="rId6"/>
    <p:sldId id="258" r:id="rId7"/>
    <p:sldId id="304" r:id="rId8"/>
    <p:sldId id="306" r:id="rId9"/>
    <p:sldId id="307" r:id="rId10"/>
    <p:sldId id="308" r:id="rId11"/>
    <p:sldId id="309" r:id="rId12"/>
    <p:sldId id="310" r:id="rId13"/>
    <p:sldId id="311" r:id="rId14"/>
    <p:sldId id="312" r:id="rId15"/>
    <p:sldId id="314" r:id="rId16"/>
    <p:sldId id="316" r:id="rId17"/>
    <p:sldId id="299" r:id="rId18"/>
    <p:sldId id="260" r:id="rId19"/>
  </p:sldIdLst>
  <p:sldSz cx="9144000" cy="6858000" type="screen4x3"/>
  <p:notesSz cx="6858000" cy="9144000"/>
  <p:defaultTextStyle>
    <a:defPPr>
      <a:defRPr lang="en-CA"/>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8AA"/>
    <a:srgbClr val="998F86"/>
    <a:srgbClr val="FFA200"/>
    <a:srgbClr val="0078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6" autoAdjust="0"/>
    <p:restoredTop sz="57946" autoAdjust="0"/>
  </p:normalViewPr>
  <p:slideViewPr>
    <p:cSldViewPr>
      <p:cViewPr varScale="1">
        <p:scale>
          <a:sx n="116" d="100"/>
          <a:sy n="116" d="100"/>
        </p:scale>
        <p:origin x="1272"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t" anchorCtr="0" compatLnSpc="1">
            <a:prstTxWarp prst="textNoShape">
              <a:avLst/>
            </a:prstTxWarp>
          </a:bodyPr>
          <a:lstStyle>
            <a:lvl1pPr algn="l" eaLnBrk="1" hangingPunct="1">
              <a:defRPr sz="1200">
                <a:latin typeface="Arial" charset="0"/>
                <a:cs typeface="Arial" charset="0"/>
              </a:defRPr>
            </a:lvl1pPr>
          </a:lstStyle>
          <a:p>
            <a:pPr>
              <a:defRPr/>
            </a:pPr>
            <a:endParaRPr lang="en-CA"/>
          </a:p>
        </p:txBody>
      </p:sp>
      <p:sp>
        <p:nvSpPr>
          <p:cNvPr id="1741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CA"/>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t" anchorCtr="0" compatLnSpc="1">
            <a:prstTxWarp prst="textNoShape">
              <a:avLst/>
            </a:prstTxWarp>
          </a:bodyPr>
          <a:lstStyle/>
          <a:p>
            <a:pPr lvl="0"/>
            <a:r>
              <a:rPr lang="en-CA" noProof="0" smtClean="0"/>
              <a:t>Click to edit Master text styles</a:t>
            </a:r>
          </a:p>
          <a:p>
            <a:pPr lvl="1"/>
            <a:r>
              <a:rPr lang="en-CA" noProof="0" smtClean="0"/>
              <a:t>Second level</a:t>
            </a:r>
          </a:p>
          <a:p>
            <a:pPr lvl="2"/>
            <a:r>
              <a:rPr lang="en-CA" noProof="0" smtClean="0"/>
              <a:t>Third level</a:t>
            </a:r>
          </a:p>
          <a:p>
            <a:pPr lvl="3"/>
            <a:r>
              <a:rPr lang="en-CA" noProof="0" smtClean="0"/>
              <a:t>Fourth level</a:t>
            </a:r>
          </a:p>
          <a:p>
            <a:pPr lvl="4"/>
            <a:r>
              <a:rPr lang="en-CA"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b" anchorCtr="0" compatLnSpc="1">
            <a:prstTxWarp prst="textNoShape">
              <a:avLst/>
            </a:prstTxWarp>
          </a:bodyPr>
          <a:lstStyle>
            <a:lvl1pPr algn="l" eaLnBrk="1" hangingPunct="1">
              <a:defRPr sz="1200">
                <a:latin typeface="Arial" charset="0"/>
                <a:cs typeface="Arial" charset="0"/>
              </a:defRPr>
            </a:lvl1pPr>
          </a:lstStyle>
          <a:p>
            <a:pPr>
              <a:defRPr/>
            </a:pPr>
            <a:endParaRPr lang="en-CA"/>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5" tIns="45718" rIns="91435" bIns="45718" numCol="1" anchor="b" anchorCtr="0" compatLnSpc="1">
            <a:prstTxWarp prst="textNoShape">
              <a:avLst/>
            </a:prstTxWarp>
          </a:bodyPr>
          <a:lstStyle>
            <a:lvl1pPr algn="r" eaLnBrk="1" hangingPunct="1">
              <a:defRPr sz="1200"/>
            </a:lvl1pPr>
          </a:lstStyle>
          <a:p>
            <a:pPr>
              <a:defRPr/>
            </a:pPr>
            <a:fld id="{DB7B3F31-2799-4D68-BC46-BE715113DE52}" type="slidenum">
              <a:rPr lang="en-CA" altLang="en-US"/>
              <a:pPr>
                <a:defRPr/>
              </a:pPr>
              <a:t>‹#›</a:t>
            </a:fld>
            <a:endParaRPr lang="en-CA" altLang="en-US"/>
          </a:p>
        </p:txBody>
      </p:sp>
    </p:spTree>
    <p:extLst>
      <p:ext uri="{BB962C8B-B14F-4D97-AF65-F5344CB8AC3E}">
        <p14:creationId xmlns:p14="http://schemas.microsoft.com/office/powerpoint/2010/main" val="42604488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p:spPr>
        <p:txBody>
          <a:bodyPr/>
          <a:lstStyle/>
          <a:p>
            <a:endParaRPr lang="en-US" altLang="en-US" smtClean="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28663" indent="-279400">
              <a:spcBef>
                <a:spcPct val="30000"/>
              </a:spcBef>
              <a:defRPr sz="1200">
                <a:solidFill>
                  <a:schemeClr val="tx1"/>
                </a:solidFill>
                <a:latin typeface="Arial" panose="020B0604020202020204" pitchFamily="34" charset="0"/>
                <a:cs typeface="Arial" panose="020B0604020202020204" pitchFamily="34" charset="0"/>
              </a:defRPr>
            </a:lvl2pPr>
            <a:lvl3pPr marL="1120775" indent="-223838">
              <a:spcBef>
                <a:spcPct val="30000"/>
              </a:spcBef>
              <a:defRPr sz="1200">
                <a:solidFill>
                  <a:schemeClr val="tx1"/>
                </a:solidFill>
                <a:latin typeface="Arial" panose="020B0604020202020204" pitchFamily="34" charset="0"/>
                <a:cs typeface="Arial" panose="020B0604020202020204" pitchFamily="34" charset="0"/>
              </a:defRPr>
            </a:lvl3pPr>
            <a:lvl4pPr marL="1570038" indent="-223838">
              <a:spcBef>
                <a:spcPct val="30000"/>
              </a:spcBef>
              <a:defRPr sz="1200">
                <a:solidFill>
                  <a:schemeClr val="tx1"/>
                </a:solidFill>
                <a:latin typeface="Arial" panose="020B0604020202020204" pitchFamily="34" charset="0"/>
                <a:cs typeface="Arial" panose="020B0604020202020204" pitchFamily="34" charset="0"/>
              </a:defRPr>
            </a:lvl4pPr>
            <a:lvl5pPr marL="2017713" indent="-223838">
              <a:spcBef>
                <a:spcPct val="30000"/>
              </a:spcBef>
              <a:defRPr sz="1200">
                <a:solidFill>
                  <a:schemeClr val="tx1"/>
                </a:solidFill>
                <a:latin typeface="Arial" panose="020B0604020202020204" pitchFamily="34" charset="0"/>
                <a:cs typeface="Arial" panose="020B0604020202020204" pitchFamily="34" charset="0"/>
              </a:defRPr>
            </a:lvl5pPr>
            <a:lvl6pPr marL="24749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321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893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465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9D3CAC1-211C-4F3F-BB8D-F831FCFAA6BA}" type="slidenum">
              <a:rPr lang="en-CA" altLang="en-US" smtClean="0"/>
              <a:pPr>
                <a:spcBef>
                  <a:spcPct val="0"/>
                </a:spcBef>
              </a:pPr>
              <a:t>1</a:t>
            </a:fld>
            <a:endParaRPr lang="en-CA" altLang="en-US" smtClean="0"/>
          </a:p>
        </p:txBody>
      </p:sp>
    </p:spTree>
    <p:extLst>
      <p:ext uri="{BB962C8B-B14F-4D97-AF65-F5344CB8AC3E}">
        <p14:creationId xmlns:p14="http://schemas.microsoft.com/office/powerpoint/2010/main" val="4041254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What does all this mean for us and our work?</a:t>
            </a:r>
          </a:p>
        </p:txBody>
      </p:sp>
      <p:sp>
        <p:nvSpPr>
          <p:cNvPr id="2253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28663" indent="-279400">
              <a:defRPr>
                <a:solidFill>
                  <a:schemeClr val="tx1"/>
                </a:solidFill>
                <a:latin typeface="Arial" panose="020B0604020202020204" pitchFamily="34" charset="0"/>
                <a:cs typeface="Arial" panose="020B0604020202020204" pitchFamily="34" charset="0"/>
              </a:defRPr>
            </a:lvl2pPr>
            <a:lvl3pPr marL="1120775" indent="-223838">
              <a:defRPr>
                <a:solidFill>
                  <a:schemeClr val="tx1"/>
                </a:solidFill>
                <a:latin typeface="Arial" panose="020B0604020202020204" pitchFamily="34" charset="0"/>
                <a:cs typeface="Arial" panose="020B0604020202020204" pitchFamily="34" charset="0"/>
              </a:defRPr>
            </a:lvl3pPr>
            <a:lvl4pPr marL="1570038" indent="-223838">
              <a:defRPr>
                <a:solidFill>
                  <a:schemeClr val="tx1"/>
                </a:solidFill>
                <a:latin typeface="Arial" panose="020B0604020202020204" pitchFamily="34" charset="0"/>
                <a:cs typeface="Arial" panose="020B0604020202020204" pitchFamily="34" charset="0"/>
              </a:defRPr>
            </a:lvl4pPr>
            <a:lvl5pPr marL="2017713" indent="-223838">
              <a:defRPr>
                <a:solidFill>
                  <a:schemeClr val="tx1"/>
                </a:solidFill>
                <a:latin typeface="Arial" panose="020B0604020202020204" pitchFamily="34" charset="0"/>
                <a:cs typeface="Arial" panose="020B0604020202020204" pitchFamily="34" charset="0"/>
              </a:defRPr>
            </a:lvl5pPr>
            <a:lvl6pPr marL="2474913" indent="-223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2113" indent="-223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9313" indent="-223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46513" indent="-223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BAA860C-0766-450E-A5D8-3C2C655D3748}" type="slidenum">
              <a:rPr lang="en-CA" altLang="en-US" smtClean="0"/>
              <a:pPr/>
              <a:t>10</a:t>
            </a:fld>
            <a:endParaRPr lang="en-CA" altLang="en-US" smtClean="0"/>
          </a:p>
        </p:txBody>
      </p:sp>
    </p:spTree>
    <p:extLst>
      <p:ext uri="{BB962C8B-B14F-4D97-AF65-F5344CB8AC3E}">
        <p14:creationId xmlns:p14="http://schemas.microsoft.com/office/powerpoint/2010/main" val="2710567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We need to utilize the data we have available with the SHAPES and COMPASS surveys, and our partnerships with school boards, to ensure we are equitable with our resources (financial and staff time).</a:t>
            </a:r>
          </a:p>
        </p:txBody>
      </p:sp>
      <p:sp>
        <p:nvSpPr>
          <p:cNvPr id="2458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14375" indent="-273050">
              <a:defRPr>
                <a:solidFill>
                  <a:schemeClr val="tx1"/>
                </a:solidFill>
                <a:latin typeface="Arial" panose="020B0604020202020204" pitchFamily="34" charset="0"/>
                <a:cs typeface="Arial" panose="020B0604020202020204" pitchFamily="34" charset="0"/>
              </a:defRPr>
            </a:lvl2pPr>
            <a:lvl3pPr marL="1098550" indent="-219075">
              <a:defRPr>
                <a:solidFill>
                  <a:schemeClr val="tx1"/>
                </a:solidFill>
                <a:latin typeface="Arial" panose="020B0604020202020204" pitchFamily="34" charset="0"/>
                <a:cs typeface="Arial" panose="020B0604020202020204" pitchFamily="34" charset="0"/>
              </a:defRPr>
            </a:lvl3pPr>
            <a:lvl4pPr marL="1539875" indent="-219075">
              <a:defRPr>
                <a:solidFill>
                  <a:schemeClr val="tx1"/>
                </a:solidFill>
                <a:latin typeface="Arial" panose="020B0604020202020204" pitchFamily="34" charset="0"/>
                <a:cs typeface="Arial" panose="020B0604020202020204" pitchFamily="34" charset="0"/>
              </a:defRPr>
            </a:lvl4pPr>
            <a:lvl5pPr marL="1979613" indent="-219075">
              <a:defRPr>
                <a:solidFill>
                  <a:schemeClr val="tx1"/>
                </a:solidFill>
                <a:latin typeface="Arial" panose="020B0604020202020204" pitchFamily="34" charset="0"/>
                <a:cs typeface="Arial" panose="020B0604020202020204" pitchFamily="34" charset="0"/>
              </a:defRPr>
            </a:lvl5pPr>
            <a:lvl6pPr marL="2436813" indent="-2190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94013" indent="-2190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51213" indent="-2190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08413" indent="-2190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613730-1A68-4DE6-B54E-4C935BDB6839}" type="slidenum">
              <a:rPr lang="en-CA" altLang="en-US" smtClean="0"/>
              <a:pPr/>
              <a:t>11</a:t>
            </a:fld>
            <a:endParaRPr lang="en-CA" altLang="en-US" smtClean="0"/>
          </a:p>
        </p:txBody>
      </p:sp>
    </p:spTree>
    <p:extLst>
      <p:ext uri="{BB962C8B-B14F-4D97-AF65-F5344CB8AC3E}">
        <p14:creationId xmlns:p14="http://schemas.microsoft.com/office/powerpoint/2010/main" val="560631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endParaRPr lang="en-US" altLang="en-US" smtClean="0">
              <a:latin typeface="Arial" panose="020B0604020202020204" pitchFamily="34" charset="0"/>
              <a:cs typeface="Arial" panose="020B0604020202020204" pitchFamily="34" charset="0"/>
            </a:endParaRPr>
          </a:p>
        </p:txBody>
      </p:sp>
      <p:sp>
        <p:nvSpPr>
          <p:cNvPr id="2662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14375" indent="-273050">
              <a:defRPr>
                <a:solidFill>
                  <a:schemeClr val="tx1"/>
                </a:solidFill>
                <a:latin typeface="Arial" panose="020B0604020202020204" pitchFamily="34" charset="0"/>
                <a:cs typeface="Arial" panose="020B0604020202020204" pitchFamily="34" charset="0"/>
              </a:defRPr>
            </a:lvl2pPr>
            <a:lvl3pPr marL="1098550" indent="-219075">
              <a:defRPr>
                <a:solidFill>
                  <a:schemeClr val="tx1"/>
                </a:solidFill>
                <a:latin typeface="Arial" panose="020B0604020202020204" pitchFamily="34" charset="0"/>
                <a:cs typeface="Arial" panose="020B0604020202020204" pitchFamily="34" charset="0"/>
              </a:defRPr>
            </a:lvl3pPr>
            <a:lvl4pPr marL="1539875" indent="-219075">
              <a:defRPr>
                <a:solidFill>
                  <a:schemeClr val="tx1"/>
                </a:solidFill>
                <a:latin typeface="Arial" panose="020B0604020202020204" pitchFamily="34" charset="0"/>
                <a:cs typeface="Arial" panose="020B0604020202020204" pitchFamily="34" charset="0"/>
              </a:defRPr>
            </a:lvl4pPr>
            <a:lvl5pPr marL="1979613" indent="-219075">
              <a:defRPr>
                <a:solidFill>
                  <a:schemeClr val="tx1"/>
                </a:solidFill>
                <a:latin typeface="Arial" panose="020B0604020202020204" pitchFamily="34" charset="0"/>
                <a:cs typeface="Arial" panose="020B0604020202020204" pitchFamily="34" charset="0"/>
              </a:defRPr>
            </a:lvl5pPr>
            <a:lvl6pPr marL="2436813" indent="-2190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94013" indent="-2190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51213" indent="-2190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08413" indent="-2190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23E2E36-3EDC-4F8D-873D-52B2F83D0B47}" type="slidenum">
              <a:rPr lang="en-CA" altLang="en-US" smtClean="0"/>
              <a:pPr/>
              <a:t>12</a:t>
            </a:fld>
            <a:endParaRPr lang="en-CA" altLang="en-US" smtClean="0"/>
          </a:p>
        </p:txBody>
      </p:sp>
    </p:spTree>
    <p:extLst>
      <p:ext uri="{BB962C8B-B14F-4D97-AF65-F5344CB8AC3E}">
        <p14:creationId xmlns:p14="http://schemas.microsoft.com/office/powerpoint/2010/main" val="2050024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We offer a variety of universal and targeted programs in schools.  Using available data, working in partnership with boards, and completing health equity impact assessments on programs can help us continue to work towards health equity in the school setting.</a:t>
            </a:r>
          </a:p>
        </p:txBody>
      </p:sp>
      <p:sp>
        <p:nvSpPr>
          <p:cNvPr id="2867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4FD0F47-604B-4ADA-B887-B2341B19CD03}" type="slidenum">
              <a:rPr lang="en-CA" altLang="en-US" smtClean="0"/>
              <a:pPr/>
              <a:t>13</a:t>
            </a:fld>
            <a:endParaRPr lang="en-CA" altLang="en-US" smtClean="0"/>
          </a:p>
        </p:txBody>
      </p:sp>
    </p:spTree>
    <p:extLst>
      <p:ext uri="{BB962C8B-B14F-4D97-AF65-F5344CB8AC3E}">
        <p14:creationId xmlns:p14="http://schemas.microsoft.com/office/powerpoint/2010/main" val="1628823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p:spPr>
        <p:txBody>
          <a:bodyPr/>
          <a:lstStyle/>
          <a:p>
            <a:pPr defTabSz="896938"/>
            <a:r>
              <a:rPr lang="en-US" altLang="en-US" smtClean="0">
                <a:latin typeface="Arial" panose="020B0604020202020204" pitchFamily="34" charset="0"/>
                <a:cs typeface="Arial" panose="020B0604020202020204" pitchFamily="34" charset="0"/>
              </a:rPr>
              <a:t>If you have questions about the information in this presentation, please feel free to contact me. </a:t>
            </a:r>
          </a:p>
          <a:p>
            <a:pPr defTabSz="896938"/>
            <a:r>
              <a:rPr lang="en-US" altLang="en-US" smtClean="0">
                <a:latin typeface="Arial" panose="020B0604020202020204" pitchFamily="34" charset="0"/>
                <a:cs typeface="Arial" panose="020B0604020202020204" pitchFamily="34" charset="0"/>
              </a:rPr>
              <a:t>Thank you for taking the time to listen to this equity and education presentation.  </a:t>
            </a:r>
          </a:p>
        </p:txBody>
      </p:sp>
      <p:sp>
        <p:nvSpPr>
          <p:cNvPr id="30724"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28663" indent="-279400">
              <a:spcBef>
                <a:spcPct val="30000"/>
              </a:spcBef>
              <a:defRPr sz="1200">
                <a:solidFill>
                  <a:schemeClr val="tx1"/>
                </a:solidFill>
                <a:latin typeface="Arial" panose="020B0604020202020204" pitchFamily="34" charset="0"/>
                <a:cs typeface="Arial" panose="020B0604020202020204" pitchFamily="34" charset="0"/>
              </a:defRPr>
            </a:lvl2pPr>
            <a:lvl3pPr marL="1120775" indent="-223838">
              <a:spcBef>
                <a:spcPct val="30000"/>
              </a:spcBef>
              <a:defRPr sz="1200">
                <a:solidFill>
                  <a:schemeClr val="tx1"/>
                </a:solidFill>
                <a:latin typeface="Arial" panose="020B0604020202020204" pitchFamily="34" charset="0"/>
                <a:cs typeface="Arial" panose="020B0604020202020204" pitchFamily="34" charset="0"/>
              </a:defRPr>
            </a:lvl3pPr>
            <a:lvl4pPr marL="1570038" indent="-223838">
              <a:spcBef>
                <a:spcPct val="30000"/>
              </a:spcBef>
              <a:defRPr sz="1200">
                <a:solidFill>
                  <a:schemeClr val="tx1"/>
                </a:solidFill>
                <a:latin typeface="Arial" panose="020B0604020202020204" pitchFamily="34" charset="0"/>
                <a:cs typeface="Arial" panose="020B0604020202020204" pitchFamily="34" charset="0"/>
              </a:defRPr>
            </a:lvl4pPr>
            <a:lvl5pPr marL="2017713" indent="-223838">
              <a:spcBef>
                <a:spcPct val="30000"/>
              </a:spcBef>
              <a:defRPr sz="1200">
                <a:solidFill>
                  <a:schemeClr val="tx1"/>
                </a:solidFill>
                <a:latin typeface="Arial" panose="020B0604020202020204" pitchFamily="34" charset="0"/>
                <a:cs typeface="Arial" panose="020B0604020202020204" pitchFamily="34" charset="0"/>
              </a:defRPr>
            </a:lvl5pPr>
            <a:lvl6pPr marL="24749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321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893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465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0C20D6D-8A43-44BD-9EF1-FC09CEB817A3}" type="slidenum">
              <a:rPr lang="en-CA" altLang="en-US" smtClean="0"/>
              <a:pPr>
                <a:spcBef>
                  <a:spcPct val="0"/>
                </a:spcBef>
              </a:pPr>
              <a:t>14</a:t>
            </a:fld>
            <a:endParaRPr lang="en-CA" altLang="en-US" smtClean="0"/>
          </a:p>
        </p:txBody>
      </p:sp>
    </p:spTree>
    <p:extLst>
      <p:ext uri="{BB962C8B-B14F-4D97-AF65-F5344CB8AC3E}">
        <p14:creationId xmlns:p14="http://schemas.microsoft.com/office/powerpoint/2010/main" val="1570893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28663" indent="-279400">
              <a:spcBef>
                <a:spcPct val="30000"/>
              </a:spcBef>
              <a:defRPr sz="1200">
                <a:solidFill>
                  <a:schemeClr val="tx1"/>
                </a:solidFill>
                <a:latin typeface="Arial" panose="020B0604020202020204" pitchFamily="34" charset="0"/>
                <a:cs typeface="Arial" panose="020B0604020202020204" pitchFamily="34" charset="0"/>
              </a:defRPr>
            </a:lvl2pPr>
            <a:lvl3pPr marL="1120775" indent="-223838">
              <a:spcBef>
                <a:spcPct val="30000"/>
              </a:spcBef>
              <a:defRPr sz="1200">
                <a:solidFill>
                  <a:schemeClr val="tx1"/>
                </a:solidFill>
                <a:latin typeface="Arial" panose="020B0604020202020204" pitchFamily="34" charset="0"/>
                <a:cs typeface="Arial" panose="020B0604020202020204" pitchFamily="34" charset="0"/>
              </a:defRPr>
            </a:lvl3pPr>
            <a:lvl4pPr marL="1570038" indent="-223838">
              <a:spcBef>
                <a:spcPct val="30000"/>
              </a:spcBef>
              <a:defRPr sz="1200">
                <a:solidFill>
                  <a:schemeClr val="tx1"/>
                </a:solidFill>
                <a:latin typeface="Arial" panose="020B0604020202020204" pitchFamily="34" charset="0"/>
                <a:cs typeface="Arial" panose="020B0604020202020204" pitchFamily="34" charset="0"/>
              </a:defRPr>
            </a:lvl4pPr>
            <a:lvl5pPr marL="2017713" indent="-223838">
              <a:spcBef>
                <a:spcPct val="30000"/>
              </a:spcBef>
              <a:defRPr sz="1200">
                <a:solidFill>
                  <a:schemeClr val="tx1"/>
                </a:solidFill>
                <a:latin typeface="Arial" panose="020B0604020202020204" pitchFamily="34" charset="0"/>
                <a:cs typeface="Arial" panose="020B0604020202020204" pitchFamily="34" charset="0"/>
              </a:defRPr>
            </a:lvl5pPr>
            <a:lvl6pPr marL="24749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321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893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465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205E554-809E-4438-9B98-AAB06134EEEC}" type="slidenum">
              <a:rPr lang="en-CA" altLang="en-US" smtClean="0"/>
              <a:pPr>
                <a:spcBef>
                  <a:spcPct val="0"/>
                </a:spcBef>
              </a:pPr>
              <a:t>15</a:t>
            </a:fld>
            <a:endParaRPr lang="en-CA"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en-CA" altLang="en-US" smtClean="0">
                <a:latin typeface="Arial" panose="020B0604020202020204" pitchFamily="34" charset="0"/>
                <a:cs typeface="Arial" panose="020B0604020202020204" pitchFamily="34" charset="0"/>
              </a:rPr>
              <a:t>End slide, to be viewed when closing your presentation.</a:t>
            </a:r>
          </a:p>
        </p:txBody>
      </p:sp>
    </p:spTree>
    <p:extLst>
      <p:ext uri="{BB962C8B-B14F-4D97-AF65-F5344CB8AC3E}">
        <p14:creationId xmlns:p14="http://schemas.microsoft.com/office/powerpoint/2010/main" val="2395958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p:spPr>
        <p:txBody>
          <a:bodyPr/>
          <a:lstStyle/>
          <a:p>
            <a:endParaRPr lang="en-US" altLang="en-US" smtClean="0">
              <a:latin typeface="Arial" panose="020B0604020202020204" pitchFamily="34" charset="0"/>
              <a:cs typeface="Arial" panose="020B0604020202020204" pitchFamily="34" charset="0"/>
            </a:endParaRPr>
          </a:p>
        </p:txBody>
      </p:sp>
      <p:sp>
        <p:nvSpPr>
          <p:cNvPr id="6148"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28663" indent="-279400">
              <a:spcBef>
                <a:spcPct val="30000"/>
              </a:spcBef>
              <a:defRPr sz="1200">
                <a:solidFill>
                  <a:schemeClr val="tx1"/>
                </a:solidFill>
                <a:latin typeface="Arial" panose="020B0604020202020204" pitchFamily="34" charset="0"/>
                <a:cs typeface="Arial" panose="020B0604020202020204" pitchFamily="34" charset="0"/>
              </a:defRPr>
            </a:lvl2pPr>
            <a:lvl3pPr marL="1120775" indent="-223838">
              <a:spcBef>
                <a:spcPct val="30000"/>
              </a:spcBef>
              <a:defRPr sz="1200">
                <a:solidFill>
                  <a:schemeClr val="tx1"/>
                </a:solidFill>
                <a:latin typeface="Arial" panose="020B0604020202020204" pitchFamily="34" charset="0"/>
                <a:cs typeface="Arial" panose="020B0604020202020204" pitchFamily="34" charset="0"/>
              </a:defRPr>
            </a:lvl3pPr>
            <a:lvl4pPr marL="1570038" indent="-223838">
              <a:spcBef>
                <a:spcPct val="30000"/>
              </a:spcBef>
              <a:defRPr sz="1200">
                <a:solidFill>
                  <a:schemeClr val="tx1"/>
                </a:solidFill>
                <a:latin typeface="Arial" panose="020B0604020202020204" pitchFamily="34" charset="0"/>
                <a:cs typeface="Arial" panose="020B0604020202020204" pitchFamily="34" charset="0"/>
              </a:defRPr>
            </a:lvl4pPr>
            <a:lvl5pPr marL="2017713" indent="-223838">
              <a:spcBef>
                <a:spcPct val="30000"/>
              </a:spcBef>
              <a:defRPr sz="1200">
                <a:solidFill>
                  <a:schemeClr val="tx1"/>
                </a:solidFill>
                <a:latin typeface="Arial" panose="020B0604020202020204" pitchFamily="34" charset="0"/>
                <a:cs typeface="Arial" panose="020B0604020202020204" pitchFamily="34" charset="0"/>
              </a:defRPr>
            </a:lvl5pPr>
            <a:lvl6pPr marL="24749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321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893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465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9002BF6-E327-4004-BF3E-8DE52761EC2B}" type="slidenum">
              <a:rPr lang="en-CA" altLang="en-US" smtClean="0"/>
              <a:pPr>
                <a:spcBef>
                  <a:spcPct val="0"/>
                </a:spcBef>
              </a:pPr>
              <a:t>2</a:t>
            </a:fld>
            <a:endParaRPr lang="en-CA" altLang="en-US" smtClean="0"/>
          </a:p>
        </p:txBody>
      </p:sp>
    </p:spTree>
    <p:extLst>
      <p:ext uri="{BB962C8B-B14F-4D97-AF65-F5344CB8AC3E}">
        <p14:creationId xmlns:p14="http://schemas.microsoft.com/office/powerpoint/2010/main" val="2011440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p:spPr>
        <p:txBody>
          <a:bodyPr/>
          <a:lstStyle/>
          <a:p>
            <a:pPr defTabSz="896938"/>
            <a:r>
              <a:rPr lang="en-US" altLang="en-US" smtClean="0">
                <a:latin typeface="Arial" panose="020B0604020202020204" pitchFamily="34" charset="0"/>
                <a:cs typeface="Arial" panose="020B0604020202020204" pitchFamily="34" charset="0"/>
              </a:rPr>
              <a:t>In this presentation, I will talk about the link between education and health, introduce some Ontario Ministry of Education strategies on equity and inclusive education, discuss our health unit role in supporting health equity as laid out in the school health standard, give examples of equity in education at the provincial and local levels, and discuss policies, programs and partnerships that can make a difference</a:t>
            </a:r>
          </a:p>
          <a:p>
            <a:pPr defTabSz="896938"/>
            <a:endParaRPr lang="en-US" altLang="en-US" smtClean="0">
              <a:latin typeface="Arial" panose="020B0604020202020204" pitchFamily="34" charset="0"/>
              <a:cs typeface="Arial" panose="020B0604020202020204" pitchFamily="34" charset="0"/>
            </a:endParaRPr>
          </a:p>
        </p:txBody>
      </p:sp>
      <p:sp>
        <p:nvSpPr>
          <p:cNvPr id="8196" name="Slide Number Placehold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28663" indent="-279400">
              <a:spcBef>
                <a:spcPct val="30000"/>
              </a:spcBef>
              <a:defRPr sz="1200">
                <a:solidFill>
                  <a:schemeClr val="tx1"/>
                </a:solidFill>
                <a:latin typeface="Arial" panose="020B0604020202020204" pitchFamily="34" charset="0"/>
                <a:cs typeface="Arial" panose="020B0604020202020204" pitchFamily="34" charset="0"/>
              </a:defRPr>
            </a:lvl2pPr>
            <a:lvl3pPr marL="1120775" indent="-223838">
              <a:spcBef>
                <a:spcPct val="30000"/>
              </a:spcBef>
              <a:defRPr sz="1200">
                <a:solidFill>
                  <a:schemeClr val="tx1"/>
                </a:solidFill>
                <a:latin typeface="Arial" panose="020B0604020202020204" pitchFamily="34" charset="0"/>
                <a:cs typeface="Arial" panose="020B0604020202020204" pitchFamily="34" charset="0"/>
              </a:defRPr>
            </a:lvl3pPr>
            <a:lvl4pPr marL="1570038" indent="-223838">
              <a:spcBef>
                <a:spcPct val="30000"/>
              </a:spcBef>
              <a:defRPr sz="1200">
                <a:solidFill>
                  <a:schemeClr val="tx1"/>
                </a:solidFill>
                <a:latin typeface="Arial" panose="020B0604020202020204" pitchFamily="34" charset="0"/>
                <a:cs typeface="Arial" panose="020B0604020202020204" pitchFamily="34" charset="0"/>
              </a:defRPr>
            </a:lvl4pPr>
            <a:lvl5pPr marL="2017713" indent="-223838">
              <a:spcBef>
                <a:spcPct val="30000"/>
              </a:spcBef>
              <a:defRPr sz="1200">
                <a:solidFill>
                  <a:schemeClr val="tx1"/>
                </a:solidFill>
                <a:latin typeface="Arial" panose="020B0604020202020204" pitchFamily="34" charset="0"/>
                <a:cs typeface="Arial" panose="020B0604020202020204" pitchFamily="34" charset="0"/>
              </a:defRPr>
            </a:lvl5pPr>
            <a:lvl6pPr marL="24749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321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893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46513" indent="-2238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B17662E-6250-4365-BE68-3B66C2D6AB06}" type="slidenum">
              <a:rPr lang="en-CA" altLang="en-US" smtClean="0"/>
              <a:pPr>
                <a:spcBef>
                  <a:spcPct val="0"/>
                </a:spcBef>
              </a:pPr>
              <a:t>3</a:t>
            </a:fld>
            <a:endParaRPr lang="en-CA" altLang="en-US" smtClean="0"/>
          </a:p>
        </p:txBody>
      </p:sp>
    </p:spTree>
    <p:extLst>
      <p:ext uri="{BB962C8B-B14F-4D97-AF65-F5344CB8AC3E}">
        <p14:creationId xmlns:p14="http://schemas.microsoft.com/office/powerpoint/2010/main" val="379056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p:spPr>
        <p:txBody>
          <a:bodyPr/>
          <a:lstStyle/>
          <a:p>
            <a:r>
              <a:rPr lang="en-CA" altLang="en-US" smtClean="0">
                <a:latin typeface="Arial" panose="020B0604020202020204" pitchFamily="34" charset="0"/>
                <a:cs typeface="Arial" panose="020B0604020202020204" pitchFamily="34" charset="0"/>
              </a:rPr>
              <a:t>This is an illustration similar to one that many of us have seen before, but is a good reminder of what we mean by equity.</a:t>
            </a:r>
          </a:p>
          <a:p>
            <a:endParaRPr lang="en-CA" altLang="en-US" smtClean="0">
              <a:latin typeface="Arial" panose="020B0604020202020204" pitchFamily="34" charset="0"/>
              <a:cs typeface="Arial" panose="020B0604020202020204" pitchFamily="34" charset="0"/>
            </a:endParaRPr>
          </a:p>
          <a:p>
            <a:r>
              <a:rPr lang="en-CA" altLang="en-US" smtClean="0">
                <a:latin typeface="Arial" panose="020B0604020202020204" pitchFamily="34" charset="0"/>
                <a:cs typeface="Arial" panose="020B0604020202020204" pitchFamily="34" charset="0"/>
              </a:rPr>
              <a:t>Equity means ‘levelling the playing field’ by giving people what they need to achieve optimal health – which isn’t the same for every person.  Equality is giving all people the same thing.</a:t>
            </a:r>
          </a:p>
          <a:p>
            <a:endParaRPr lang="en-CA" altLang="en-US" smtClean="0">
              <a:latin typeface="Arial" panose="020B0604020202020204" pitchFamily="34" charset="0"/>
              <a:cs typeface="Arial" panose="020B0604020202020204" pitchFamily="34" charset="0"/>
            </a:endParaRPr>
          </a:p>
        </p:txBody>
      </p:sp>
      <p:sp>
        <p:nvSpPr>
          <p:cNvPr id="1024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27075" indent="-277813">
              <a:defRPr>
                <a:solidFill>
                  <a:schemeClr val="tx1"/>
                </a:solidFill>
                <a:latin typeface="Arial" panose="020B0604020202020204" pitchFamily="34" charset="0"/>
                <a:cs typeface="Arial" panose="020B0604020202020204" pitchFamily="34" charset="0"/>
              </a:defRPr>
            </a:lvl2pPr>
            <a:lvl3pPr marL="1119188" indent="-222250">
              <a:defRPr>
                <a:solidFill>
                  <a:schemeClr val="tx1"/>
                </a:solidFill>
                <a:latin typeface="Arial" panose="020B0604020202020204" pitchFamily="34" charset="0"/>
                <a:cs typeface="Arial" panose="020B0604020202020204" pitchFamily="34" charset="0"/>
              </a:defRPr>
            </a:lvl3pPr>
            <a:lvl4pPr marL="1568450" indent="-222250">
              <a:defRPr>
                <a:solidFill>
                  <a:schemeClr val="tx1"/>
                </a:solidFill>
                <a:latin typeface="Arial" panose="020B0604020202020204" pitchFamily="34" charset="0"/>
                <a:cs typeface="Arial" panose="020B0604020202020204" pitchFamily="34" charset="0"/>
              </a:defRPr>
            </a:lvl4pPr>
            <a:lvl5pPr marL="2016125" indent="-222250">
              <a:defRPr>
                <a:solidFill>
                  <a:schemeClr val="tx1"/>
                </a:solidFill>
                <a:latin typeface="Arial" panose="020B0604020202020204" pitchFamily="34" charset="0"/>
                <a:cs typeface="Arial" panose="020B0604020202020204" pitchFamily="34" charset="0"/>
              </a:defRPr>
            </a:lvl5pPr>
            <a:lvl6pPr marL="2473325" indent="-2222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0525" indent="-2222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725" indent="-2222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44925" indent="-2222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0B7B14-03EA-4F3C-9D9F-75F978296F1D}" type="slidenum">
              <a:rPr lang="en-CA" altLang="en-US" smtClean="0"/>
              <a:pPr/>
              <a:t>4</a:t>
            </a:fld>
            <a:endParaRPr lang="en-CA" altLang="en-US" smtClean="0"/>
          </a:p>
        </p:txBody>
      </p:sp>
    </p:spTree>
    <p:extLst>
      <p:ext uri="{BB962C8B-B14F-4D97-AF65-F5344CB8AC3E}">
        <p14:creationId xmlns:p14="http://schemas.microsoft.com/office/powerpoint/2010/main" val="796029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lower levels of education often experience poorer</a:t>
            </a:r>
          </a:p>
          <a:p>
            <a:r>
              <a:rPr lang="en-US" altLang="en-US" smtClean="0">
                <a:latin typeface="Arial" panose="020B0604020202020204" pitchFamily="34" charset="0"/>
                <a:cs typeface="Arial" panose="020B0604020202020204" pitchFamily="34" charset="0"/>
              </a:rPr>
              <a:t>health outcomes, including reduced life expectancy</a:t>
            </a:r>
          </a:p>
          <a:p>
            <a:r>
              <a:rPr lang="en-US" altLang="en-US" smtClean="0">
                <a:latin typeface="Arial" panose="020B0604020202020204" pitchFamily="34" charset="0"/>
                <a:cs typeface="Arial" panose="020B0604020202020204" pitchFamily="34" charset="0"/>
              </a:rPr>
              <a:t>and higher rates of infant mortality.</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Compared to Canadians who complete high school,</a:t>
            </a:r>
          </a:p>
          <a:p>
            <a:r>
              <a:rPr lang="en-US" altLang="en-US" smtClean="0">
                <a:latin typeface="Arial" panose="020B0604020202020204" pitchFamily="34" charset="0"/>
                <a:cs typeface="Arial" panose="020B0604020202020204" pitchFamily="34" charset="0"/>
              </a:rPr>
              <a:t>those who drop out are: more likely to receive social</a:t>
            </a:r>
          </a:p>
          <a:p>
            <a:r>
              <a:rPr lang="en-US" altLang="en-US" smtClean="0">
                <a:latin typeface="Arial" panose="020B0604020202020204" pitchFamily="34" charset="0"/>
                <a:cs typeface="Arial" panose="020B0604020202020204" pitchFamily="34" charset="0"/>
              </a:rPr>
              <a:t>assistance and unemployment payments; more likely</a:t>
            </a:r>
          </a:p>
          <a:p>
            <a:r>
              <a:rPr lang="en-US" altLang="en-US" smtClean="0">
                <a:latin typeface="Arial" panose="020B0604020202020204" pitchFamily="34" charset="0"/>
                <a:cs typeface="Arial" panose="020B0604020202020204" pitchFamily="34" charset="0"/>
              </a:rPr>
              <a:t>to become jailed; more prone to illness and injuries;</a:t>
            </a:r>
          </a:p>
          <a:p>
            <a:r>
              <a:rPr lang="en-US" altLang="en-US" smtClean="0">
                <a:latin typeface="Arial" panose="020B0604020202020204" pitchFamily="34" charset="0"/>
                <a:cs typeface="Arial" panose="020B0604020202020204" pitchFamily="34" charset="0"/>
              </a:rPr>
              <a:t>and more likely to have poor knowledge about health</a:t>
            </a:r>
          </a:p>
          <a:p>
            <a:r>
              <a:rPr lang="en-US" altLang="en-US" smtClean="0">
                <a:latin typeface="Arial" panose="020B0604020202020204" pitchFamily="34" charset="0"/>
                <a:cs typeface="Arial" panose="020B0604020202020204" pitchFamily="34" charset="0"/>
              </a:rPr>
              <a:t>behaviours.313 They are also less aware of and less apt</a:t>
            </a:r>
          </a:p>
          <a:p>
            <a:r>
              <a:rPr lang="en-US" altLang="en-US" smtClean="0">
                <a:latin typeface="Arial" panose="020B0604020202020204" pitchFamily="34" charset="0"/>
                <a:cs typeface="Arial" panose="020B0604020202020204" pitchFamily="34" charset="0"/>
              </a:rPr>
              <a:t>to use preventive health services and less likely to</a:t>
            </a:r>
          </a:p>
          <a:p>
            <a:r>
              <a:rPr lang="en-US" altLang="en-US" smtClean="0">
                <a:latin typeface="Arial" panose="020B0604020202020204" pitchFamily="34" charset="0"/>
                <a:cs typeface="Arial" panose="020B0604020202020204" pitchFamily="34" charset="0"/>
              </a:rPr>
              <a:t>participate (e.g. volunteer) in community activities.314</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Illiteracy can have a direct impact on health, for</a:t>
            </a:r>
          </a:p>
          <a:p>
            <a:r>
              <a:rPr lang="en-US" altLang="en-US" smtClean="0">
                <a:latin typeface="Arial" panose="020B0604020202020204" pitchFamily="34" charset="0"/>
                <a:cs typeface="Arial" panose="020B0604020202020204" pitchFamily="34" charset="0"/>
              </a:rPr>
              <a:t>example, through the incorrect use of medications or</a:t>
            </a:r>
          </a:p>
          <a:p>
            <a:r>
              <a:rPr lang="en-US" altLang="en-US" smtClean="0">
                <a:latin typeface="Arial" panose="020B0604020202020204" pitchFamily="34" charset="0"/>
                <a:cs typeface="Arial" panose="020B0604020202020204" pitchFamily="34" charset="0"/>
              </a:rPr>
              <a:t>safety risks associated with the misuse of potentially</a:t>
            </a:r>
          </a:p>
          <a:p>
            <a:r>
              <a:rPr lang="en-US" altLang="en-US" smtClean="0">
                <a:latin typeface="Arial" panose="020B0604020202020204" pitchFamily="34" charset="0"/>
                <a:cs typeface="Arial" panose="020B0604020202020204" pitchFamily="34" charset="0"/>
              </a:rPr>
              <a:t>hazardous chemicals in the home or workplace.</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Formal education rates are also lower in the area when compared to the</a:t>
            </a:r>
          </a:p>
          <a:p>
            <a:r>
              <a:rPr lang="en-US" altLang="en-US" smtClean="0">
                <a:latin typeface="Arial" panose="020B0604020202020204" pitchFamily="34" charset="0"/>
                <a:cs typeface="Arial" panose="020B0604020202020204" pitchFamily="34" charset="0"/>
              </a:rPr>
              <a:t>province: 76% of people aged 25-29 have completed high school compared with 91% provincially, and</a:t>
            </a:r>
          </a:p>
          <a:p>
            <a:r>
              <a:rPr lang="en-US" altLang="en-US" smtClean="0">
                <a:latin typeface="Arial" panose="020B0604020202020204" pitchFamily="34" charset="0"/>
                <a:cs typeface="Arial" panose="020B0604020202020204" pitchFamily="34" charset="0"/>
              </a:rPr>
              <a:t>54% of people aged 25-54 have post-secondary education compared with 67% provincially. </a:t>
            </a:r>
          </a:p>
          <a:p>
            <a:endParaRPr lang="en-US" altLang="en-US" smtClean="0">
              <a:latin typeface="Arial" panose="020B0604020202020204" pitchFamily="34" charset="0"/>
              <a:cs typeface="Arial" panose="020B0604020202020204" pitchFamily="34" charset="0"/>
            </a:endParaRPr>
          </a:p>
        </p:txBody>
      </p:sp>
      <p:sp>
        <p:nvSpPr>
          <p:cNvPr id="1229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1363" indent="-284163">
              <a:defRPr>
                <a:solidFill>
                  <a:schemeClr val="tx1"/>
                </a:solidFill>
                <a:latin typeface="Arial" panose="020B0604020202020204" pitchFamily="34" charset="0"/>
                <a:cs typeface="Arial" panose="020B0604020202020204" pitchFamily="34" charset="0"/>
              </a:defRPr>
            </a:lvl2pPr>
            <a:lvl3pPr marL="1141413" indent="-227013">
              <a:defRPr>
                <a:solidFill>
                  <a:schemeClr val="tx1"/>
                </a:solidFill>
                <a:latin typeface="Arial" panose="020B0604020202020204" pitchFamily="34" charset="0"/>
                <a:cs typeface="Arial" panose="020B0604020202020204" pitchFamily="34" charset="0"/>
              </a:defRPr>
            </a:lvl3pPr>
            <a:lvl4pPr marL="1598613" indent="-227013">
              <a:defRPr>
                <a:solidFill>
                  <a:schemeClr val="tx1"/>
                </a:solidFill>
                <a:latin typeface="Arial" panose="020B0604020202020204" pitchFamily="34" charset="0"/>
                <a:cs typeface="Arial" panose="020B0604020202020204" pitchFamily="34" charset="0"/>
              </a:defRPr>
            </a:lvl4pPr>
            <a:lvl5pPr marL="2055813" indent="-227013">
              <a:defRPr>
                <a:solidFill>
                  <a:schemeClr val="tx1"/>
                </a:solidFill>
                <a:latin typeface="Arial" panose="020B0604020202020204" pitchFamily="34" charset="0"/>
                <a:cs typeface="Arial" panose="020B0604020202020204" pitchFamily="34" charset="0"/>
              </a:defRPr>
            </a:lvl5pPr>
            <a:lvl6pPr marL="25130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02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74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4613" indent="-2270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52A407-86D2-4230-BFCC-8F8608CAAEDD}" type="slidenum">
              <a:rPr lang="en-CA" altLang="en-US" smtClean="0"/>
              <a:pPr/>
              <a:t>5</a:t>
            </a:fld>
            <a:endParaRPr lang="en-CA" altLang="en-US" smtClean="0"/>
          </a:p>
        </p:txBody>
      </p:sp>
    </p:spTree>
    <p:extLst>
      <p:ext uri="{BB962C8B-B14F-4D97-AF65-F5344CB8AC3E}">
        <p14:creationId xmlns:p14="http://schemas.microsoft.com/office/powerpoint/2010/main" val="2805578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The Ministry of education in Ontario recognizes the link between education and health, and in 2009 released the equity and inclusive education strategy, which recognized three key concepts, based on evidence.</a:t>
            </a:r>
          </a:p>
        </p:txBody>
      </p:sp>
      <p:sp>
        <p:nvSpPr>
          <p:cNvPr id="1434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28663" indent="-279400">
              <a:defRPr>
                <a:solidFill>
                  <a:schemeClr val="tx1"/>
                </a:solidFill>
                <a:latin typeface="Arial" panose="020B0604020202020204" pitchFamily="34" charset="0"/>
                <a:cs typeface="Arial" panose="020B0604020202020204" pitchFamily="34" charset="0"/>
              </a:defRPr>
            </a:lvl2pPr>
            <a:lvl3pPr marL="1120775" indent="-223838">
              <a:defRPr>
                <a:solidFill>
                  <a:schemeClr val="tx1"/>
                </a:solidFill>
                <a:latin typeface="Arial" panose="020B0604020202020204" pitchFamily="34" charset="0"/>
                <a:cs typeface="Arial" panose="020B0604020202020204" pitchFamily="34" charset="0"/>
              </a:defRPr>
            </a:lvl3pPr>
            <a:lvl4pPr marL="1570038" indent="-223838">
              <a:defRPr>
                <a:solidFill>
                  <a:schemeClr val="tx1"/>
                </a:solidFill>
                <a:latin typeface="Arial" panose="020B0604020202020204" pitchFamily="34" charset="0"/>
                <a:cs typeface="Arial" panose="020B0604020202020204" pitchFamily="34" charset="0"/>
              </a:defRPr>
            </a:lvl4pPr>
            <a:lvl5pPr marL="2017713" indent="-223838">
              <a:defRPr>
                <a:solidFill>
                  <a:schemeClr val="tx1"/>
                </a:solidFill>
                <a:latin typeface="Arial" panose="020B0604020202020204" pitchFamily="34" charset="0"/>
                <a:cs typeface="Arial" panose="020B0604020202020204" pitchFamily="34" charset="0"/>
              </a:defRPr>
            </a:lvl5pPr>
            <a:lvl6pPr marL="2474913" indent="-223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2113" indent="-223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9313" indent="-223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46513" indent="-22383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839B30-86FD-4919-9BEA-8FC376E2A485}" type="slidenum">
              <a:rPr lang="en-CA" altLang="en-US" smtClean="0"/>
              <a:pPr/>
              <a:t>6</a:t>
            </a:fld>
            <a:endParaRPr lang="en-CA" altLang="en-US" smtClean="0"/>
          </a:p>
        </p:txBody>
      </p:sp>
    </p:spTree>
    <p:extLst>
      <p:ext uri="{BB962C8B-B14F-4D97-AF65-F5344CB8AC3E}">
        <p14:creationId xmlns:p14="http://schemas.microsoft.com/office/powerpoint/2010/main" val="2550894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r>
              <a:rPr lang="en-US" altLang="en-US" smtClean="0">
                <a:latin typeface="Arial" panose="020B0604020202020204" pitchFamily="34" charset="0"/>
                <a:cs typeface="Arial" panose="020B0604020202020204" pitchFamily="34" charset="0"/>
              </a:rPr>
              <a:t>From the 2009 document – 3 parts</a:t>
            </a:r>
          </a:p>
          <a:p>
            <a:r>
              <a:rPr lang="en-US" altLang="en-US" smtClean="0">
                <a:latin typeface="Arial" panose="020B0604020202020204" pitchFamily="34" charset="0"/>
                <a:cs typeface="Arial" panose="020B0604020202020204" pitchFamily="34" charset="0"/>
              </a:rPr>
              <a:t>Strategy</a:t>
            </a:r>
          </a:p>
          <a:p>
            <a:r>
              <a:rPr lang="en-US" altLang="en-US" smtClean="0">
                <a:latin typeface="Arial" panose="020B0604020202020204" pitchFamily="34" charset="0"/>
                <a:cs typeface="Arial" panose="020B0604020202020204" pitchFamily="34" charset="0"/>
              </a:rPr>
              <a:t>Policy – boards required to develop and implement an equity policy to be phased in and implemented fully by 2012</a:t>
            </a:r>
          </a:p>
        </p:txBody>
      </p:sp>
      <p:sp>
        <p:nvSpPr>
          <p:cNvPr id="163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14375" indent="-273050">
              <a:defRPr>
                <a:solidFill>
                  <a:schemeClr val="tx1"/>
                </a:solidFill>
                <a:latin typeface="Arial" panose="020B0604020202020204" pitchFamily="34" charset="0"/>
                <a:cs typeface="Arial" panose="020B0604020202020204" pitchFamily="34" charset="0"/>
              </a:defRPr>
            </a:lvl2pPr>
            <a:lvl3pPr marL="1098550" indent="-219075">
              <a:defRPr>
                <a:solidFill>
                  <a:schemeClr val="tx1"/>
                </a:solidFill>
                <a:latin typeface="Arial" panose="020B0604020202020204" pitchFamily="34" charset="0"/>
                <a:cs typeface="Arial" panose="020B0604020202020204" pitchFamily="34" charset="0"/>
              </a:defRPr>
            </a:lvl3pPr>
            <a:lvl4pPr marL="1539875" indent="-219075">
              <a:defRPr>
                <a:solidFill>
                  <a:schemeClr val="tx1"/>
                </a:solidFill>
                <a:latin typeface="Arial" panose="020B0604020202020204" pitchFamily="34" charset="0"/>
                <a:cs typeface="Arial" panose="020B0604020202020204" pitchFamily="34" charset="0"/>
              </a:defRPr>
            </a:lvl4pPr>
            <a:lvl5pPr marL="1979613" indent="-219075">
              <a:defRPr>
                <a:solidFill>
                  <a:schemeClr val="tx1"/>
                </a:solidFill>
                <a:latin typeface="Arial" panose="020B0604020202020204" pitchFamily="34" charset="0"/>
                <a:cs typeface="Arial" panose="020B0604020202020204" pitchFamily="34" charset="0"/>
              </a:defRPr>
            </a:lvl5pPr>
            <a:lvl6pPr marL="2436813" indent="-2190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94013" indent="-2190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51213" indent="-2190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08413" indent="-2190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CC2846-0BBB-4FEF-9811-22A91E4A7CFB}" type="slidenum">
              <a:rPr lang="en-CA" altLang="en-US" smtClean="0"/>
              <a:pPr/>
              <a:t>7</a:t>
            </a:fld>
            <a:endParaRPr lang="en-CA" altLang="en-US" smtClean="0"/>
          </a:p>
        </p:txBody>
      </p:sp>
    </p:spTree>
    <p:extLst>
      <p:ext uri="{BB962C8B-B14F-4D97-AF65-F5344CB8AC3E}">
        <p14:creationId xmlns:p14="http://schemas.microsoft.com/office/powerpoint/2010/main" val="3699000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r>
              <a:rPr lang="en-CA" altLang="en-US" smtClean="0">
                <a:latin typeface="Arial" panose="020B0604020202020204" pitchFamily="34" charset="0"/>
                <a:cs typeface="Arial" panose="020B0604020202020204" pitchFamily="34" charset="0"/>
              </a:rPr>
              <a:t>To support boards in developing their policy, MEDU established this framework, which recognizes that the intersection of overlapping dimensions may create biases and barriers to student achievement, and supports government core priorities (reduce gaps in student acheivement, increase public confidence, etc.).  Centre shows the guiding principals</a:t>
            </a:r>
          </a:p>
          <a:p>
            <a:endParaRPr lang="en-CA" altLang="en-US" smtClean="0">
              <a:latin typeface="Arial" panose="020B0604020202020204" pitchFamily="34" charset="0"/>
              <a:cs typeface="Arial" panose="020B0604020202020204" pitchFamily="34" charset="0"/>
            </a:endParaRPr>
          </a:p>
          <a:p>
            <a:r>
              <a:rPr lang="en-CA" altLang="en-US" smtClean="0">
                <a:latin typeface="Arial" panose="020B0604020202020204" pitchFamily="34" charset="0"/>
                <a:cs typeface="Arial" panose="020B0604020202020204" pitchFamily="34" charset="0"/>
              </a:rPr>
              <a:t>The Ministry also embedded these principals of equity within other initiatives.  For example the revised HPE curriculum.</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All Boards are required to, and do have a Equity and Inclusive Education Policy – some are longer and some more to the point, but each follows this framework.</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https://www.rrdsb.com/sites/www.rrdsb.com/files/brdadmin/policies/section2/2%2067%20Equity%20and%20Inclusive%20Education.pdf </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http://www.tncdsb.on.ca/new/resources/PRO%20F10A%20Equity%20&amp;%20Inclusive%20Education.pdf</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http://www.kpdsb.on.ca/assets/uploads/board%20information/Policy%20NEW/503%20Equity%20and%20Inclusive%20Education.pdf</a:t>
            </a:r>
          </a:p>
          <a:p>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https://www.kcdsb.on.ca/leadership/Procedures/Documents/Equity%20and%20Inclusive%20Education.pdf</a:t>
            </a:r>
          </a:p>
          <a:p>
            <a:endParaRPr lang="en-CA"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Boards are expected to:</a:t>
            </a:r>
          </a:p>
          <a:p>
            <a:r>
              <a:rPr lang="en-US" altLang="en-US" smtClean="0">
                <a:latin typeface="Arial" panose="020B0604020202020204" pitchFamily="34" charset="0"/>
                <a:cs typeface="Arial" panose="020B0604020202020204" pitchFamily="34" charset="0"/>
              </a:rPr>
              <a:t>Report progress to the community</a:t>
            </a:r>
          </a:p>
          <a:p>
            <a:r>
              <a:rPr lang="en-US" altLang="en-US" smtClean="0">
                <a:latin typeface="Arial" panose="020B0604020202020204" pitchFamily="34" charset="0"/>
                <a:cs typeface="Arial" panose="020B0604020202020204" pitchFamily="34" charset="0"/>
              </a:rPr>
              <a:t>Embed into all aspects of the board’s operations</a:t>
            </a:r>
          </a:p>
          <a:p>
            <a:r>
              <a:rPr lang="en-US" altLang="en-US" smtClean="0">
                <a:latin typeface="Arial" panose="020B0604020202020204" pitchFamily="34" charset="0"/>
                <a:cs typeface="Arial" panose="020B0604020202020204" pitchFamily="34" charset="0"/>
              </a:rPr>
              <a:t>Develop and moniter indicators to determine progress and identify areas for further work/improvement</a:t>
            </a:r>
          </a:p>
          <a:p>
            <a:r>
              <a:rPr lang="en-US" altLang="en-US" smtClean="0">
                <a:latin typeface="Arial" panose="020B0604020202020204" pitchFamily="34" charset="0"/>
                <a:cs typeface="Arial" panose="020B0604020202020204" pitchFamily="34" charset="0"/>
              </a:rPr>
              <a:t>Post the policy on their website</a:t>
            </a:r>
          </a:p>
        </p:txBody>
      </p:sp>
      <p:sp>
        <p:nvSpPr>
          <p:cNvPr id="1843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27075" indent="-277813">
              <a:defRPr>
                <a:solidFill>
                  <a:schemeClr val="tx1"/>
                </a:solidFill>
                <a:latin typeface="Arial" panose="020B0604020202020204" pitchFamily="34" charset="0"/>
                <a:cs typeface="Arial" panose="020B0604020202020204" pitchFamily="34" charset="0"/>
              </a:defRPr>
            </a:lvl2pPr>
            <a:lvl3pPr marL="1119188" indent="-222250">
              <a:defRPr>
                <a:solidFill>
                  <a:schemeClr val="tx1"/>
                </a:solidFill>
                <a:latin typeface="Arial" panose="020B0604020202020204" pitchFamily="34" charset="0"/>
                <a:cs typeface="Arial" panose="020B0604020202020204" pitchFamily="34" charset="0"/>
              </a:defRPr>
            </a:lvl3pPr>
            <a:lvl4pPr marL="1568450" indent="-222250">
              <a:defRPr>
                <a:solidFill>
                  <a:schemeClr val="tx1"/>
                </a:solidFill>
                <a:latin typeface="Arial" panose="020B0604020202020204" pitchFamily="34" charset="0"/>
                <a:cs typeface="Arial" panose="020B0604020202020204" pitchFamily="34" charset="0"/>
              </a:defRPr>
            </a:lvl4pPr>
            <a:lvl5pPr marL="2016125" indent="-222250">
              <a:defRPr>
                <a:solidFill>
                  <a:schemeClr val="tx1"/>
                </a:solidFill>
                <a:latin typeface="Arial" panose="020B0604020202020204" pitchFamily="34" charset="0"/>
                <a:cs typeface="Arial" panose="020B0604020202020204" pitchFamily="34" charset="0"/>
              </a:defRPr>
            </a:lvl5pPr>
            <a:lvl6pPr marL="2473325" indent="-2222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0525" indent="-2222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725" indent="-2222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44925" indent="-2222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FD4E593-E719-4494-B223-0A2681B78F8A}" type="slidenum">
              <a:rPr lang="en-CA" altLang="en-US" smtClean="0"/>
              <a:pPr/>
              <a:t>8</a:t>
            </a:fld>
            <a:endParaRPr lang="en-CA" altLang="en-US" smtClean="0"/>
          </a:p>
        </p:txBody>
      </p:sp>
    </p:spTree>
    <p:extLst>
      <p:ext uri="{BB962C8B-B14F-4D97-AF65-F5344CB8AC3E}">
        <p14:creationId xmlns:p14="http://schemas.microsoft.com/office/powerpoint/2010/main" val="51256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pPr eaLnBrk="1" hangingPunct="1"/>
            <a:r>
              <a:rPr lang="en-US" altLang="en-US" smtClean="0">
                <a:solidFill>
                  <a:srgbClr val="FF0000"/>
                </a:solidFill>
                <a:latin typeface="Arial" panose="020B0604020202020204" pitchFamily="34" charset="0"/>
                <a:cs typeface="Arial" panose="020B0604020202020204" pitchFamily="34" charset="0"/>
              </a:rPr>
              <a:t>Building on equity and inclusive education, Ontario released a well-being strategy containing 4 key pillars: safe and accepting schools, positive mental health, healthy schools, and equity and inclusive education. </a:t>
            </a:r>
            <a:r>
              <a:rPr lang="en-US" altLang="en-US" smtClean="0">
                <a:latin typeface="Arial" panose="020B0604020202020204" pitchFamily="34" charset="0"/>
                <a:cs typeface="Arial" panose="020B0604020202020204" pitchFamily="34" charset="0"/>
              </a:rPr>
              <a:t>Whole child approach – “it takes a village”.   </a:t>
            </a:r>
            <a:r>
              <a:rPr lang="en-US" altLang="en-US" smtClean="0">
                <a:solidFill>
                  <a:srgbClr val="FF0000"/>
                </a:solidFill>
                <a:latin typeface="Arial" panose="020B0604020202020204" pitchFamily="34" charset="0"/>
                <a:cs typeface="Arial" panose="020B0604020202020204" pitchFamily="34" charset="0"/>
              </a:rPr>
              <a:t>Meant as an engagement tool. </a:t>
            </a:r>
          </a:p>
          <a:p>
            <a:pPr eaLnBrk="1" hangingPunct="1"/>
            <a:endParaRPr lang="en-US" altLang="en-US" smtClean="0">
              <a:solidFill>
                <a:srgbClr val="FF0000"/>
              </a:solidFill>
              <a:latin typeface="Arial" panose="020B0604020202020204" pitchFamily="34" charset="0"/>
              <a:cs typeface="Arial" panose="020B0604020202020204" pitchFamily="34" charset="0"/>
            </a:endParaRPr>
          </a:p>
          <a:p>
            <a:r>
              <a:rPr lang="en-US" altLang="en-US" b="1" smtClean="0">
                <a:latin typeface="Arial" panose="020B0604020202020204" pitchFamily="34" charset="0"/>
                <a:cs typeface="Arial" panose="020B0604020202020204" pitchFamily="34" charset="0"/>
              </a:rPr>
              <a:t>Building on Current Initiatives</a:t>
            </a:r>
            <a:endParaRPr lang="en-US" altLang="en-US" smtClean="0">
              <a:latin typeface="Arial" panose="020B0604020202020204" pitchFamily="34" charset="0"/>
              <a:cs typeface="Arial" panose="020B0604020202020204" pitchFamily="34" charset="0"/>
            </a:endParaRPr>
          </a:p>
          <a:p>
            <a:r>
              <a:rPr lang="en-US" altLang="en-US" smtClean="0">
                <a:latin typeface="Arial" panose="020B0604020202020204" pitchFamily="34" charset="0"/>
                <a:cs typeface="Arial" panose="020B0604020202020204" pitchFamily="34" charset="0"/>
              </a:rPr>
              <a:t>Well-being has been long been recognized as an important factor in overall student success. Across the province much work has already been done, and continues every day, in pursuit of the goal of promoting well-being. This includes: </a:t>
            </a:r>
          </a:p>
          <a:p>
            <a:r>
              <a:rPr lang="en-US" altLang="en-US" b="1" smtClean="0">
                <a:latin typeface="Arial" panose="020B0604020202020204" pitchFamily="34" charset="0"/>
                <a:cs typeface="Arial" panose="020B0604020202020204" pitchFamily="34" charset="0"/>
              </a:rPr>
              <a:t>Promoting positive mental health </a:t>
            </a:r>
            <a:r>
              <a:rPr lang="en-US" altLang="en-US" smtClean="0">
                <a:latin typeface="Arial" panose="020B0604020202020204" pitchFamily="34" charset="0"/>
                <a:cs typeface="Arial" panose="020B0604020202020204" pitchFamily="34" charset="0"/>
              </a:rPr>
              <a:t>is a key component of well-being. All school boards have a Mental Health Leader who develops and implements board-level mental health and addiction strategies and works with staff to build capacity to support positive mental health in the classroom for all learners and to support students with mental health needs or addictions. </a:t>
            </a:r>
          </a:p>
          <a:p>
            <a:endParaRPr lang="en-US" altLang="en-US" smtClean="0">
              <a:latin typeface="Arial" panose="020B0604020202020204" pitchFamily="34" charset="0"/>
              <a:cs typeface="Arial" panose="020B0604020202020204" pitchFamily="34" charset="0"/>
            </a:endParaRPr>
          </a:p>
          <a:p>
            <a:r>
              <a:rPr lang="en-US" altLang="en-US" b="1" smtClean="0">
                <a:latin typeface="Arial" panose="020B0604020202020204" pitchFamily="34" charset="0"/>
                <a:cs typeface="Arial" panose="020B0604020202020204" pitchFamily="34" charset="0"/>
              </a:rPr>
              <a:t>Fostering safe and accepting schools </a:t>
            </a:r>
            <a:r>
              <a:rPr lang="en-US" altLang="en-US" smtClean="0">
                <a:latin typeface="Arial" panose="020B0604020202020204" pitchFamily="34" charset="0"/>
                <a:cs typeface="Arial" panose="020B0604020202020204" pitchFamily="34" charset="0"/>
              </a:rPr>
              <a:t>sets out expectations for all school boards to provide safe, inclusive and accepting learning environments that support the achievement and well-being of every student, including addressing bullying, implementing progressive discipline and creating a positive school climate. </a:t>
            </a:r>
          </a:p>
          <a:p>
            <a:endParaRPr lang="en-US" altLang="en-US" smtClean="0">
              <a:latin typeface="Arial" panose="020B0604020202020204" pitchFamily="34" charset="0"/>
              <a:cs typeface="Arial" panose="020B0604020202020204" pitchFamily="34" charset="0"/>
            </a:endParaRPr>
          </a:p>
          <a:p>
            <a:r>
              <a:rPr lang="en-US" altLang="en-US" b="1" smtClean="0">
                <a:latin typeface="Arial" panose="020B0604020202020204" pitchFamily="34" charset="0"/>
                <a:cs typeface="Arial" panose="020B0604020202020204" pitchFamily="34" charset="0"/>
              </a:rPr>
              <a:t>Developing healthy schools </a:t>
            </a:r>
            <a:r>
              <a:rPr lang="en-US" altLang="en-US" smtClean="0">
                <a:latin typeface="Arial" panose="020B0604020202020204" pitchFamily="34" charset="0"/>
                <a:cs typeface="Arial" panose="020B0604020202020204" pitchFamily="34" charset="0"/>
              </a:rPr>
              <a:t>is key to establishing the learning conditions that are vital to help students reach their full potential by putting the conditions in place for students to adopt healthy active living practices and maintain them throughout their lives.  All educators are expected to create a learning environment that will support not only students’ cognitive, emotional, social, and physical development but also their mental health, their resilience, and their overall state of well-being. </a:t>
            </a:r>
          </a:p>
          <a:p>
            <a:endParaRPr lang="en-US" altLang="en-US" smtClean="0">
              <a:latin typeface="Arial" panose="020B0604020202020204" pitchFamily="34" charset="0"/>
              <a:cs typeface="Arial" panose="020B0604020202020204" pitchFamily="34" charset="0"/>
            </a:endParaRPr>
          </a:p>
          <a:p>
            <a:r>
              <a:rPr lang="en-US" altLang="en-US" b="1" smtClean="0">
                <a:latin typeface="Arial" panose="020B0604020202020204" pitchFamily="34" charset="0"/>
                <a:cs typeface="Arial" panose="020B0604020202020204" pitchFamily="34" charset="0"/>
              </a:rPr>
              <a:t>Supporting equity and inclusive education </a:t>
            </a:r>
            <a:r>
              <a:rPr lang="en-US" altLang="en-US" smtClean="0">
                <a:latin typeface="Arial" panose="020B0604020202020204" pitchFamily="34" charset="0"/>
                <a:cs typeface="Arial" panose="020B0604020202020204" pitchFamily="34" charset="0"/>
              </a:rPr>
              <a:t>helps the education community identify and remove discriminatory biases and systemic barriers in order to support student achievement and well-being. Research confirms that students who feel welcome and accepted in their schools are more likely to succeed academically. In fact, everyone in our publicly funded education system – regardless of background or personal circumstances – should feel engaged and included. </a:t>
            </a:r>
          </a:p>
          <a:p>
            <a:endParaRPr lang="en-US" altLang="en-US" smtClean="0">
              <a:latin typeface="Arial" panose="020B0604020202020204" pitchFamily="34" charset="0"/>
              <a:cs typeface="Arial" panose="020B0604020202020204" pitchFamily="34" charset="0"/>
            </a:endParaRPr>
          </a:p>
          <a:p>
            <a:endParaRPr lang="en-US" altLang="en-US" smtClean="0">
              <a:latin typeface="Arial" panose="020B0604020202020204" pitchFamily="34" charset="0"/>
              <a:cs typeface="Arial" panose="020B0604020202020204" pitchFamily="34" charset="0"/>
            </a:endParaRPr>
          </a:p>
          <a:p>
            <a:endParaRPr lang="en-US" altLang="en-US" smtClean="0">
              <a:latin typeface="Arial" panose="020B0604020202020204" pitchFamily="34" charset="0"/>
              <a:cs typeface="Arial" panose="020B0604020202020204" pitchFamily="34" charset="0"/>
            </a:endParaRPr>
          </a:p>
        </p:txBody>
      </p:sp>
      <p:sp>
        <p:nvSpPr>
          <p:cNvPr id="2048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27075" indent="-277813">
              <a:defRPr>
                <a:solidFill>
                  <a:schemeClr val="tx1"/>
                </a:solidFill>
                <a:latin typeface="Arial" panose="020B0604020202020204" pitchFamily="34" charset="0"/>
                <a:cs typeface="Arial" panose="020B0604020202020204" pitchFamily="34" charset="0"/>
              </a:defRPr>
            </a:lvl2pPr>
            <a:lvl3pPr marL="1119188" indent="-222250">
              <a:defRPr>
                <a:solidFill>
                  <a:schemeClr val="tx1"/>
                </a:solidFill>
                <a:latin typeface="Arial" panose="020B0604020202020204" pitchFamily="34" charset="0"/>
                <a:cs typeface="Arial" panose="020B0604020202020204" pitchFamily="34" charset="0"/>
              </a:defRPr>
            </a:lvl3pPr>
            <a:lvl4pPr marL="1568450" indent="-222250">
              <a:defRPr>
                <a:solidFill>
                  <a:schemeClr val="tx1"/>
                </a:solidFill>
                <a:latin typeface="Arial" panose="020B0604020202020204" pitchFamily="34" charset="0"/>
                <a:cs typeface="Arial" panose="020B0604020202020204" pitchFamily="34" charset="0"/>
              </a:defRPr>
            </a:lvl4pPr>
            <a:lvl5pPr marL="2016125" indent="-222250">
              <a:defRPr>
                <a:solidFill>
                  <a:schemeClr val="tx1"/>
                </a:solidFill>
                <a:latin typeface="Arial" panose="020B0604020202020204" pitchFamily="34" charset="0"/>
                <a:cs typeface="Arial" panose="020B0604020202020204" pitchFamily="34" charset="0"/>
              </a:defRPr>
            </a:lvl5pPr>
            <a:lvl6pPr marL="2473325" indent="-2222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30525" indent="-2222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87725" indent="-2222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44925" indent="-2222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4ADE4BB-5705-4032-BA9A-42A5B998FF85}" type="slidenum">
              <a:rPr lang="en-CA" altLang="en-US" smtClean="0"/>
              <a:pPr/>
              <a:t>9</a:t>
            </a:fld>
            <a:endParaRPr lang="en-CA" altLang="en-US" smtClean="0"/>
          </a:p>
        </p:txBody>
      </p:sp>
    </p:spTree>
    <p:extLst>
      <p:ext uri="{BB962C8B-B14F-4D97-AF65-F5344CB8AC3E}">
        <p14:creationId xmlns:p14="http://schemas.microsoft.com/office/powerpoint/2010/main" val="3665924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owerpoint Slid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38113"/>
            <a:ext cx="9144000" cy="699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spect="1" noChangeArrowheads="1"/>
          </p:cNvSpPr>
          <p:nvPr userDrawn="1"/>
        </p:nvSpPr>
        <p:spPr bwMode="auto">
          <a:xfrm>
            <a:off x="0" y="-171450"/>
            <a:ext cx="9251950" cy="720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mtClean="0"/>
          </a:p>
        </p:txBody>
      </p:sp>
      <p:sp>
        <p:nvSpPr>
          <p:cNvPr id="5122" name="Rectangle 2"/>
          <p:cNvSpPr>
            <a:spLocks noGrp="1" noChangeArrowheads="1"/>
          </p:cNvSpPr>
          <p:nvPr>
            <p:ph type="ctrTitle"/>
          </p:nvPr>
        </p:nvSpPr>
        <p:spPr>
          <a:xfrm>
            <a:off x="685800" y="2130425"/>
            <a:ext cx="7772400" cy="1470025"/>
          </a:xfrm>
        </p:spPr>
        <p:txBody>
          <a:bodyPr/>
          <a:lstStyle>
            <a:lvl1pPr>
              <a:defRPr/>
            </a:lvl1pPr>
          </a:lstStyle>
          <a:p>
            <a:pPr lvl="0"/>
            <a:r>
              <a:rPr lang="en-CA" noProof="0" smtClean="0"/>
              <a:t>Click to edit Master title style</a:t>
            </a:r>
          </a:p>
        </p:txBody>
      </p:sp>
      <p:sp>
        <p:nvSpPr>
          <p:cNvPr id="5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CA" noProof="0" smtClean="0"/>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CA"/>
          </a:p>
        </p:txBody>
      </p:sp>
      <p:sp>
        <p:nvSpPr>
          <p:cNvPr id="7" name="Rectangle 5"/>
          <p:cNvSpPr>
            <a:spLocks noGrp="1" noChangeArrowheads="1"/>
          </p:cNvSpPr>
          <p:nvPr>
            <p:ph type="ftr" sz="quarter" idx="11"/>
          </p:nvPr>
        </p:nvSpPr>
        <p:spPr/>
        <p:txBody>
          <a:bodyPr/>
          <a:lstStyle>
            <a:lvl1pPr>
              <a:defRPr/>
            </a:lvl1pPr>
          </a:lstStyle>
          <a:p>
            <a:pPr>
              <a:defRPr/>
            </a:pPr>
            <a:endParaRPr lang="en-CA"/>
          </a:p>
        </p:txBody>
      </p:sp>
      <p:sp>
        <p:nvSpPr>
          <p:cNvPr id="8" name="Rectangle 6"/>
          <p:cNvSpPr>
            <a:spLocks noGrp="1" noChangeArrowheads="1"/>
          </p:cNvSpPr>
          <p:nvPr>
            <p:ph type="sldNum" sz="quarter" idx="12"/>
          </p:nvPr>
        </p:nvSpPr>
        <p:spPr/>
        <p:txBody>
          <a:bodyPr/>
          <a:lstStyle>
            <a:lvl1pPr>
              <a:defRPr/>
            </a:lvl1pPr>
          </a:lstStyle>
          <a:p>
            <a:pPr>
              <a:defRPr/>
            </a:pPr>
            <a:fld id="{D7ADC8FB-C4C3-4470-A58E-20E5FFC54EE0}" type="slidenum">
              <a:rPr lang="en-CA" altLang="en-US"/>
              <a:pPr>
                <a:defRPr/>
              </a:pPr>
              <a:t>‹#›</a:t>
            </a:fld>
            <a:endParaRPr lang="en-CA" altLang="en-US"/>
          </a:p>
        </p:txBody>
      </p:sp>
    </p:spTree>
    <p:extLst>
      <p:ext uri="{BB962C8B-B14F-4D97-AF65-F5344CB8AC3E}">
        <p14:creationId xmlns:p14="http://schemas.microsoft.com/office/powerpoint/2010/main" val="3014054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2E5D5D54-2490-44DD-A2DF-9C9A23BF587C}" type="slidenum">
              <a:rPr lang="en-CA" altLang="en-US"/>
              <a:pPr>
                <a:defRPr/>
              </a:pPr>
              <a:t>‹#›</a:t>
            </a:fld>
            <a:endParaRPr lang="en-CA" altLang="en-US"/>
          </a:p>
        </p:txBody>
      </p:sp>
    </p:spTree>
    <p:extLst>
      <p:ext uri="{BB962C8B-B14F-4D97-AF65-F5344CB8AC3E}">
        <p14:creationId xmlns:p14="http://schemas.microsoft.com/office/powerpoint/2010/main" val="804707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274638"/>
            <a:ext cx="2058988" cy="58801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29325" cy="5880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38238B32-EFFC-4942-8D43-A41016F4607B}" type="slidenum">
              <a:rPr lang="en-CA" altLang="en-US"/>
              <a:pPr>
                <a:defRPr/>
              </a:pPr>
              <a:t>‹#›</a:t>
            </a:fld>
            <a:endParaRPr lang="en-CA" altLang="en-US"/>
          </a:p>
        </p:txBody>
      </p:sp>
    </p:spTree>
    <p:extLst>
      <p:ext uri="{BB962C8B-B14F-4D97-AF65-F5344CB8AC3E}">
        <p14:creationId xmlns:p14="http://schemas.microsoft.com/office/powerpoint/2010/main" val="1605768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68313" y="162877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59313" y="1628775"/>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C96F3EB1-AF68-4645-A0C3-ED27D7003B6A}" type="slidenum">
              <a:rPr lang="en-CA" altLang="en-US"/>
              <a:pPr>
                <a:defRPr/>
              </a:pPr>
              <a:t>‹#›</a:t>
            </a:fld>
            <a:endParaRPr lang="en-CA" altLang="en-US"/>
          </a:p>
        </p:txBody>
      </p:sp>
    </p:spTree>
    <p:extLst>
      <p:ext uri="{BB962C8B-B14F-4D97-AF65-F5344CB8AC3E}">
        <p14:creationId xmlns:p14="http://schemas.microsoft.com/office/powerpoint/2010/main" val="1883813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3490F035-71DC-410D-A007-EC617D2D945A}" type="slidenum">
              <a:rPr lang="en-CA" altLang="en-US"/>
              <a:pPr>
                <a:defRPr/>
              </a:pPr>
              <a:t>‹#›</a:t>
            </a:fld>
            <a:endParaRPr lang="en-CA" altLang="en-US"/>
          </a:p>
        </p:txBody>
      </p:sp>
    </p:spTree>
    <p:extLst>
      <p:ext uri="{BB962C8B-B14F-4D97-AF65-F5344CB8AC3E}">
        <p14:creationId xmlns:p14="http://schemas.microsoft.com/office/powerpoint/2010/main" val="2627011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CA"/>
          </a:p>
        </p:txBody>
      </p:sp>
      <p:sp>
        <p:nvSpPr>
          <p:cNvPr id="5" name="Rectangle 5"/>
          <p:cNvSpPr>
            <a:spLocks noGrp="1" noChangeArrowheads="1"/>
          </p:cNvSpPr>
          <p:nvPr>
            <p:ph type="ftr" sz="quarter" idx="11"/>
          </p:nvPr>
        </p:nvSpPr>
        <p:spPr>
          <a:ln/>
        </p:spPr>
        <p:txBody>
          <a:bodyPr/>
          <a:lstStyle>
            <a:lvl1pPr>
              <a:defRPr/>
            </a:lvl1pPr>
          </a:lstStyle>
          <a:p>
            <a:pPr>
              <a:defRPr/>
            </a:pPr>
            <a:endParaRPr lang="en-CA"/>
          </a:p>
        </p:txBody>
      </p:sp>
      <p:sp>
        <p:nvSpPr>
          <p:cNvPr id="6" name="Rectangle 6"/>
          <p:cNvSpPr>
            <a:spLocks noGrp="1" noChangeArrowheads="1"/>
          </p:cNvSpPr>
          <p:nvPr>
            <p:ph type="sldNum" sz="quarter" idx="12"/>
          </p:nvPr>
        </p:nvSpPr>
        <p:spPr>
          <a:ln/>
        </p:spPr>
        <p:txBody>
          <a:bodyPr/>
          <a:lstStyle>
            <a:lvl1pPr>
              <a:defRPr/>
            </a:lvl1pPr>
          </a:lstStyle>
          <a:p>
            <a:pPr>
              <a:defRPr/>
            </a:pPr>
            <a:fld id="{2CB1F665-B6C2-4A57-8F1C-6D6C87AB7887}" type="slidenum">
              <a:rPr lang="en-CA" altLang="en-US"/>
              <a:pPr>
                <a:defRPr/>
              </a:pPr>
              <a:t>‹#›</a:t>
            </a:fld>
            <a:endParaRPr lang="en-CA" altLang="en-US"/>
          </a:p>
        </p:txBody>
      </p:sp>
    </p:spTree>
    <p:extLst>
      <p:ext uri="{BB962C8B-B14F-4D97-AF65-F5344CB8AC3E}">
        <p14:creationId xmlns:p14="http://schemas.microsoft.com/office/powerpoint/2010/main" val="3025375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68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59313" y="162877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5A5F90A2-EFD5-49CA-A23D-606885A59E57}" type="slidenum">
              <a:rPr lang="en-CA" altLang="en-US"/>
              <a:pPr>
                <a:defRPr/>
              </a:pPr>
              <a:t>‹#›</a:t>
            </a:fld>
            <a:endParaRPr lang="en-CA" altLang="en-US"/>
          </a:p>
        </p:txBody>
      </p:sp>
    </p:spTree>
    <p:extLst>
      <p:ext uri="{BB962C8B-B14F-4D97-AF65-F5344CB8AC3E}">
        <p14:creationId xmlns:p14="http://schemas.microsoft.com/office/powerpoint/2010/main" val="4184475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CA"/>
          </a:p>
        </p:txBody>
      </p:sp>
      <p:sp>
        <p:nvSpPr>
          <p:cNvPr id="8" name="Rectangle 5"/>
          <p:cNvSpPr>
            <a:spLocks noGrp="1" noChangeArrowheads="1"/>
          </p:cNvSpPr>
          <p:nvPr>
            <p:ph type="ftr" sz="quarter" idx="11"/>
          </p:nvPr>
        </p:nvSpPr>
        <p:spPr>
          <a:ln/>
        </p:spPr>
        <p:txBody>
          <a:bodyPr/>
          <a:lstStyle>
            <a:lvl1pPr>
              <a:defRPr/>
            </a:lvl1pPr>
          </a:lstStyle>
          <a:p>
            <a:pPr>
              <a:defRPr/>
            </a:pPr>
            <a:endParaRPr lang="en-CA"/>
          </a:p>
        </p:txBody>
      </p:sp>
      <p:sp>
        <p:nvSpPr>
          <p:cNvPr id="9" name="Rectangle 6"/>
          <p:cNvSpPr>
            <a:spLocks noGrp="1" noChangeArrowheads="1"/>
          </p:cNvSpPr>
          <p:nvPr>
            <p:ph type="sldNum" sz="quarter" idx="12"/>
          </p:nvPr>
        </p:nvSpPr>
        <p:spPr>
          <a:ln/>
        </p:spPr>
        <p:txBody>
          <a:bodyPr/>
          <a:lstStyle>
            <a:lvl1pPr>
              <a:defRPr/>
            </a:lvl1pPr>
          </a:lstStyle>
          <a:p>
            <a:pPr>
              <a:defRPr/>
            </a:pPr>
            <a:fld id="{FB3BFC93-AB7F-46DD-A1F3-8BDC5DBD1CCF}" type="slidenum">
              <a:rPr lang="en-CA" altLang="en-US"/>
              <a:pPr>
                <a:defRPr/>
              </a:pPr>
              <a:t>‹#›</a:t>
            </a:fld>
            <a:endParaRPr lang="en-CA" altLang="en-US"/>
          </a:p>
        </p:txBody>
      </p:sp>
    </p:spTree>
    <p:extLst>
      <p:ext uri="{BB962C8B-B14F-4D97-AF65-F5344CB8AC3E}">
        <p14:creationId xmlns:p14="http://schemas.microsoft.com/office/powerpoint/2010/main" val="3460946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CA"/>
          </a:p>
        </p:txBody>
      </p:sp>
      <p:sp>
        <p:nvSpPr>
          <p:cNvPr id="4" name="Rectangle 5"/>
          <p:cNvSpPr>
            <a:spLocks noGrp="1" noChangeArrowheads="1"/>
          </p:cNvSpPr>
          <p:nvPr>
            <p:ph type="ftr" sz="quarter" idx="11"/>
          </p:nvPr>
        </p:nvSpPr>
        <p:spPr>
          <a:ln/>
        </p:spPr>
        <p:txBody>
          <a:bodyPr/>
          <a:lstStyle>
            <a:lvl1pPr>
              <a:defRPr/>
            </a:lvl1pPr>
          </a:lstStyle>
          <a:p>
            <a:pPr>
              <a:defRPr/>
            </a:pPr>
            <a:endParaRPr lang="en-CA"/>
          </a:p>
        </p:txBody>
      </p:sp>
      <p:sp>
        <p:nvSpPr>
          <p:cNvPr id="5" name="Rectangle 6"/>
          <p:cNvSpPr>
            <a:spLocks noGrp="1" noChangeArrowheads="1"/>
          </p:cNvSpPr>
          <p:nvPr>
            <p:ph type="sldNum" sz="quarter" idx="12"/>
          </p:nvPr>
        </p:nvSpPr>
        <p:spPr>
          <a:ln/>
        </p:spPr>
        <p:txBody>
          <a:bodyPr/>
          <a:lstStyle>
            <a:lvl1pPr>
              <a:defRPr/>
            </a:lvl1pPr>
          </a:lstStyle>
          <a:p>
            <a:pPr>
              <a:defRPr/>
            </a:pPr>
            <a:fld id="{80C37DC4-2C84-4072-B368-E177462DEFB3}" type="slidenum">
              <a:rPr lang="en-CA" altLang="en-US"/>
              <a:pPr>
                <a:defRPr/>
              </a:pPr>
              <a:t>‹#›</a:t>
            </a:fld>
            <a:endParaRPr lang="en-CA" altLang="en-US"/>
          </a:p>
        </p:txBody>
      </p:sp>
    </p:spTree>
    <p:extLst>
      <p:ext uri="{BB962C8B-B14F-4D97-AF65-F5344CB8AC3E}">
        <p14:creationId xmlns:p14="http://schemas.microsoft.com/office/powerpoint/2010/main" val="4137235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CA"/>
          </a:p>
        </p:txBody>
      </p:sp>
      <p:sp>
        <p:nvSpPr>
          <p:cNvPr id="3" name="Rectangle 5"/>
          <p:cNvSpPr>
            <a:spLocks noGrp="1" noChangeArrowheads="1"/>
          </p:cNvSpPr>
          <p:nvPr>
            <p:ph type="ftr" sz="quarter" idx="11"/>
          </p:nvPr>
        </p:nvSpPr>
        <p:spPr>
          <a:ln/>
        </p:spPr>
        <p:txBody>
          <a:bodyPr/>
          <a:lstStyle>
            <a:lvl1pPr>
              <a:defRPr/>
            </a:lvl1pPr>
          </a:lstStyle>
          <a:p>
            <a:pPr>
              <a:defRPr/>
            </a:pPr>
            <a:endParaRPr lang="en-CA"/>
          </a:p>
        </p:txBody>
      </p:sp>
      <p:sp>
        <p:nvSpPr>
          <p:cNvPr id="4" name="Rectangle 6"/>
          <p:cNvSpPr>
            <a:spLocks noGrp="1" noChangeArrowheads="1"/>
          </p:cNvSpPr>
          <p:nvPr>
            <p:ph type="sldNum" sz="quarter" idx="12"/>
          </p:nvPr>
        </p:nvSpPr>
        <p:spPr>
          <a:ln/>
        </p:spPr>
        <p:txBody>
          <a:bodyPr/>
          <a:lstStyle>
            <a:lvl1pPr>
              <a:defRPr/>
            </a:lvl1pPr>
          </a:lstStyle>
          <a:p>
            <a:pPr>
              <a:defRPr/>
            </a:pPr>
            <a:fld id="{732799A2-702C-4E43-9FA6-69C14B0E132C}" type="slidenum">
              <a:rPr lang="en-CA" altLang="en-US"/>
              <a:pPr>
                <a:defRPr/>
              </a:pPr>
              <a:t>‹#›</a:t>
            </a:fld>
            <a:endParaRPr lang="en-CA" altLang="en-US"/>
          </a:p>
        </p:txBody>
      </p:sp>
    </p:spTree>
    <p:extLst>
      <p:ext uri="{BB962C8B-B14F-4D97-AF65-F5344CB8AC3E}">
        <p14:creationId xmlns:p14="http://schemas.microsoft.com/office/powerpoint/2010/main" val="1002230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D58B354E-25E8-4E57-8B4B-EC6D40A22253}" type="slidenum">
              <a:rPr lang="en-CA" altLang="en-US"/>
              <a:pPr>
                <a:defRPr/>
              </a:pPr>
              <a:t>‹#›</a:t>
            </a:fld>
            <a:endParaRPr lang="en-CA" altLang="en-US"/>
          </a:p>
        </p:txBody>
      </p:sp>
    </p:spTree>
    <p:extLst>
      <p:ext uri="{BB962C8B-B14F-4D97-AF65-F5344CB8AC3E}">
        <p14:creationId xmlns:p14="http://schemas.microsoft.com/office/powerpoint/2010/main" val="86310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a:p>
        </p:txBody>
      </p:sp>
      <p:sp>
        <p:nvSpPr>
          <p:cNvPr id="6" name="Rectangle 5"/>
          <p:cNvSpPr>
            <a:spLocks noGrp="1" noChangeArrowheads="1"/>
          </p:cNvSpPr>
          <p:nvPr>
            <p:ph type="ftr" sz="quarter" idx="11"/>
          </p:nvPr>
        </p:nvSpPr>
        <p:spPr>
          <a:ln/>
        </p:spPr>
        <p:txBody>
          <a:bodyPr/>
          <a:lstStyle>
            <a:lvl1pPr>
              <a:defRPr/>
            </a:lvl1pPr>
          </a:lstStyle>
          <a:p>
            <a:pPr>
              <a:defRPr/>
            </a:pPr>
            <a:endParaRPr lang="en-CA"/>
          </a:p>
        </p:txBody>
      </p:sp>
      <p:sp>
        <p:nvSpPr>
          <p:cNvPr id="7" name="Rectangle 6"/>
          <p:cNvSpPr>
            <a:spLocks noGrp="1" noChangeArrowheads="1"/>
          </p:cNvSpPr>
          <p:nvPr>
            <p:ph type="sldNum" sz="quarter" idx="12"/>
          </p:nvPr>
        </p:nvSpPr>
        <p:spPr>
          <a:ln/>
        </p:spPr>
        <p:txBody>
          <a:bodyPr/>
          <a:lstStyle>
            <a:lvl1pPr>
              <a:defRPr/>
            </a:lvl1pPr>
          </a:lstStyle>
          <a:p>
            <a:pPr>
              <a:defRPr/>
            </a:pPr>
            <a:fld id="{03E06612-A99F-441A-876F-26C5DA4964E5}" type="slidenum">
              <a:rPr lang="en-CA" altLang="en-US"/>
              <a:pPr>
                <a:defRPr/>
              </a:pPr>
              <a:t>‹#›</a:t>
            </a:fld>
            <a:endParaRPr lang="en-CA" altLang="en-US"/>
          </a:p>
        </p:txBody>
      </p:sp>
    </p:spTree>
    <p:extLst>
      <p:ext uri="{BB962C8B-B14F-4D97-AF65-F5344CB8AC3E}">
        <p14:creationId xmlns:p14="http://schemas.microsoft.com/office/powerpoint/2010/main" val="219810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p>
        </p:txBody>
      </p:sp>
      <p:sp>
        <p:nvSpPr>
          <p:cNvPr id="1027" name="Rectangle 3"/>
          <p:cNvSpPr>
            <a:spLocks noGrp="1" noChangeArrowheads="1"/>
          </p:cNvSpPr>
          <p:nvPr>
            <p:ph type="body" idx="1"/>
          </p:nvPr>
        </p:nvSpPr>
        <p:spPr bwMode="auto">
          <a:xfrm>
            <a:off x="468313" y="1628775"/>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latin typeface="Arial" charset="0"/>
                <a:cs typeface="Arial" charset="0"/>
              </a:defRPr>
            </a:lvl1pPr>
          </a:lstStyle>
          <a:p>
            <a:pPr>
              <a:defRPr/>
            </a:pPr>
            <a:endParaRPr lang="en-CA"/>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CA"/>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B3557EB-8332-40CC-9B4F-49826B12BD2F}" type="slidenum">
              <a:rPr lang="en-CA" altLang="en-US"/>
              <a:pPr>
                <a:defRPr/>
              </a:pPr>
              <a:t>‹#›</a:t>
            </a:fld>
            <a:endParaRPr lang="en-CA" altLang="en-US"/>
          </a:p>
        </p:txBody>
      </p:sp>
      <p:pic>
        <p:nvPicPr>
          <p:cNvPr id="1031" name="Picture 7" descr="Powerpoint Slid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350"/>
            <a:ext cx="88392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4"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venir LT 45 Book" pitchFamily="18" charset="0"/>
          <a:cs typeface="Arial" charset="0"/>
        </a:defRPr>
      </a:lvl2pPr>
      <a:lvl3pPr algn="ctr" rtl="0" eaLnBrk="0" fontAlgn="base" hangingPunct="0">
        <a:spcBef>
          <a:spcPct val="0"/>
        </a:spcBef>
        <a:spcAft>
          <a:spcPct val="0"/>
        </a:spcAft>
        <a:defRPr sz="4400">
          <a:solidFill>
            <a:schemeClr val="tx2"/>
          </a:solidFill>
          <a:latin typeface="Avenir LT 45 Book" pitchFamily="18" charset="0"/>
          <a:cs typeface="Arial" charset="0"/>
        </a:defRPr>
      </a:lvl3pPr>
      <a:lvl4pPr algn="ctr" rtl="0" eaLnBrk="0" fontAlgn="base" hangingPunct="0">
        <a:spcBef>
          <a:spcPct val="0"/>
        </a:spcBef>
        <a:spcAft>
          <a:spcPct val="0"/>
        </a:spcAft>
        <a:defRPr sz="4400">
          <a:solidFill>
            <a:schemeClr val="tx2"/>
          </a:solidFill>
          <a:latin typeface="Avenir LT 45 Book" pitchFamily="18" charset="0"/>
          <a:cs typeface="Arial" charset="0"/>
        </a:defRPr>
      </a:lvl4pPr>
      <a:lvl5pPr algn="ctr" rtl="0" eaLnBrk="0" fontAlgn="base" hangingPunct="0">
        <a:spcBef>
          <a:spcPct val="0"/>
        </a:spcBef>
        <a:spcAft>
          <a:spcPct val="0"/>
        </a:spcAft>
        <a:defRPr sz="4400">
          <a:solidFill>
            <a:schemeClr val="tx2"/>
          </a:solidFill>
          <a:latin typeface="Avenir LT 45 Book" pitchFamily="18" charset="0"/>
          <a:cs typeface="Arial" charset="0"/>
        </a:defRPr>
      </a:lvl5pPr>
      <a:lvl6pPr marL="457200" algn="ctr" rtl="0" fontAlgn="base">
        <a:spcBef>
          <a:spcPct val="0"/>
        </a:spcBef>
        <a:spcAft>
          <a:spcPct val="0"/>
        </a:spcAft>
        <a:defRPr sz="4400">
          <a:solidFill>
            <a:schemeClr val="tx2"/>
          </a:solidFill>
          <a:latin typeface="Avenir LT 45 Book" pitchFamily="18" charset="0"/>
          <a:cs typeface="Arial" charset="0"/>
        </a:defRPr>
      </a:lvl6pPr>
      <a:lvl7pPr marL="914400" algn="ctr" rtl="0" fontAlgn="base">
        <a:spcBef>
          <a:spcPct val="0"/>
        </a:spcBef>
        <a:spcAft>
          <a:spcPct val="0"/>
        </a:spcAft>
        <a:defRPr sz="4400">
          <a:solidFill>
            <a:schemeClr val="tx2"/>
          </a:solidFill>
          <a:latin typeface="Avenir LT 45 Book" pitchFamily="18" charset="0"/>
          <a:cs typeface="Arial" charset="0"/>
        </a:defRPr>
      </a:lvl7pPr>
      <a:lvl8pPr marL="1371600" algn="ctr" rtl="0" fontAlgn="base">
        <a:spcBef>
          <a:spcPct val="0"/>
        </a:spcBef>
        <a:spcAft>
          <a:spcPct val="0"/>
        </a:spcAft>
        <a:defRPr sz="4400">
          <a:solidFill>
            <a:schemeClr val="tx2"/>
          </a:solidFill>
          <a:latin typeface="Avenir LT 45 Book" pitchFamily="18" charset="0"/>
          <a:cs typeface="Arial" charset="0"/>
        </a:defRPr>
      </a:lvl8pPr>
      <a:lvl9pPr marL="1828800" algn="ctr" rtl="0" fontAlgn="base">
        <a:spcBef>
          <a:spcPct val="0"/>
        </a:spcBef>
        <a:spcAft>
          <a:spcPct val="0"/>
        </a:spcAft>
        <a:defRPr sz="4400">
          <a:solidFill>
            <a:schemeClr val="tx2"/>
          </a:solidFill>
          <a:latin typeface="Avenir LT 45 Book"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hyperlink" Target="mailto:scran@nwhu.on.ca"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advTm="3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981075"/>
            <a:ext cx="43084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4"/>
          <p:cNvSpPr txBox="1">
            <a:spLocks noChangeArrowheads="1"/>
          </p:cNvSpPr>
          <p:nvPr/>
        </p:nvSpPr>
        <p:spPr bwMode="auto">
          <a:xfrm>
            <a:off x="461963" y="333375"/>
            <a:ext cx="79216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venir LT 45 Book" pitchFamily="18" charset="0"/>
                <a:cs typeface="Arial" panose="020B0604020202020204" pitchFamily="34" charset="0"/>
              </a:defRPr>
            </a:lvl1pPr>
            <a:lvl2pPr marL="742950" indent="-285750">
              <a:spcBef>
                <a:spcPct val="20000"/>
              </a:spcBef>
              <a:buChar char="–"/>
              <a:defRPr sz="2800">
                <a:solidFill>
                  <a:schemeClr val="tx1"/>
                </a:solidFill>
                <a:latin typeface="Avenir LT 45 Book" pitchFamily="18" charset="0"/>
                <a:cs typeface="Arial" panose="020B0604020202020204" pitchFamily="34" charset="0"/>
              </a:defRPr>
            </a:lvl2pPr>
            <a:lvl3pPr marL="1143000" indent="-228600">
              <a:spcBef>
                <a:spcPct val="20000"/>
              </a:spcBef>
              <a:buChar char="•"/>
              <a:defRPr sz="2400">
                <a:solidFill>
                  <a:schemeClr val="tx1"/>
                </a:solidFill>
                <a:latin typeface="Avenir LT 45 Book" pitchFamily="18" charset="0"/>
                <a:cs typeface="Arial" panose="020B0604020202020204" pitchFamily="34" charset="0"/>
              </a:defRPr>
            </a:lvl3pPr>
            <a:lvl4pPr marL="1600200" indent="-228600">
              <a:spcBef>
                <a:spcPct val="20000"/>
              </a:spcBef>
              <a:buChar char="–"/>
              <a:defRPr sz="2000">
                <a:solidFill>
                  <a:schemeClr val="tx1"/>
                </a:solidFill>
                <a:latin typeface="Avenir LT 45 Book" pitchFamily="18" charset="0"/>
                <a:cs typeface="Arial" panose="020B0604020202020204" pitchFamily="34" charset="0"/>
              </a:defRPr>
            </a:lvl4pPr>
            <a:lvl5pPr marL="2057400" indent="-228600">
              <a:spcBef>
                <a:spcPct val="20000"/>
              </a:spcBef>
              <a:buChar char="»"/>
              <a:defRPr sz="2000">
                <a:solidFill>
                  <a:schemeClr val="tx1"/>
                </a:solidFill>
                <a:latin typeface="Avenir LT 45 Book" pitchFamily="18"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venir LT 45 Book" pitchFamily="18" charset="0"/>
                <a:cs typeface="Arial" panose="020B0604020202020204" pitchFamily="34" charset="0"/>
              </a:defRPr>
            </a:lvl9pPr>
          </a:lstStyle>
          <a:p>
            <a:pPr algn="ctr" eaLnBrk="1" hangingPunct="1">
              <a:spcBef>
                <a:spcPct val="0"/>
              </a:spcBef>
              <a:buFontTx/>
              <a:buNone/>
            </a:pPr>
            <a:r>
              <a:rPr lang="en-US" altLang="en-US" sz="2800">
                <a:solidFill>
                  <a:srgbClr val="0098AA"/>
                </a:solidFill>
                <a:latin typeface="Arial" panose="020B0604020202020204" pitchFamily="34" charset="0"/>
                <a:ea typeface="ＭＳ Ｐゴシック" panose="020B0600070205080204" pitchFamily="34" charset="-128"/>
              </a:rPr>
              <a:t>What does this mean for us and our work?</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slow"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solidFill>
                  <a:srgbClr val="0098AA"/>
                </a:solidFill>
                <a:latin typeface="Arial" panose="020B0604020202020204" pitchFamily="34" charset="0"/>
              </a:rPr>
              <a:t>OPHS: School Health Standard</a:t>
            </a:r>
          </a:p>
        </p:txBody>
      </p:sp>
      <p:sp>
        <p:nvSpPr>
          <p:cNvPr id="3" name="Content Placeholder 2"/>
          <p:cNvSpPr>
            <a:spLocks noGrp="1"/>
          </p:cNvSpPr>
          <p:nvPr>
            <p:ph idx="1"/>
          </p:nvPr>
        </p:nvSpPr>
        <p:spPr>
          <a:xfrm>
            <a:off x="468313" y="1417638"/>
            <a:ext cx="8229600" cy="4737100"/>
          </a:xfrm>
        </p:spPr>
        <p:txBody>
          <a:bodyPr/>
          <a:lstStyle/>
          <a:p>
            <a:pPr marL="0" indent="0">
              <a:buFontTx/>
              <a:buNone/>
              <a:defRPr/>
            </a:pPr>
            <a:r>
              <a:rPr lang="en-US" dirty="0" smtClean="0">
                <a:latin typeface="Arial" panose="020B0604020202020204" pitchFamily="34" charset="0"/>
              </a:rPr>
              <a:t>We are required to:</a:t>
            </a:r>
          </a:p>
          <a:p>
            <a:pPr>
              <a:defRPr/>
            </a:pPr>
            <a:r>
              <a:rPr lang="en-US" dirty="0" smtClean="0">
                <a:latin typeface="Arial" panose="020B0604020202020204" pitchFamily="34" charset="0"/>
              </a:rPr>
              <a:t>Collect data to monitor population inequities and provide that information to schools and boards, identify PH needs</a:t>
            </a:r>
          </a:p>
          <a:p>
            <a:pPr>
              <a:defRPr/>
            </a:pPr>
            <a:r>
              <a:rPr lang="en-US" dirty="0" smtClean="0">
                <a:latin typeface="Arial" panose="020B0604020202020204" pitchFamily="34" charset="0"/>
              </a:rPr>
              <a:t>Develop and implement a program of PH interventions informed by local assessments; identify school communities at risk for increased health inequities</a:t>
            </a:r>
          </a:p>
          <a:p>
            <a:pPr>
              <a:defRPr/>
            </a:pP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Tm="3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solidFill>
                  <a:srgbClr val="0098AA"/>
                </a:solidFill>
                <a:latin typeface="Arial" panose="020B0604020202020204" pitchFamily="34" charset="0"/>
              </a:rPr>
              <a:t>Working with school boards</a:t>
            </a:r>
          </a:p>
        </p:txBody>
      </p:sp>
      <p:sp>
        <p:nvSpPr>
          <p:cNvPr id="25603" name="Content Placeholder 2"/>
          <p:cNvSpPr>
            <a:spLocks noGrp="1"/>
          </p:cNvSpPr>
          <p:nvPr>
            <p:ph idx="1"/>
          </p:nvPr>
        </p:nvSpPr>
        <p:spPr>
          <a:xfrm>
            <a:off x="468313" y="1268413"/>
            <a:ext cx="8229600" cy="4741862"/>
          </a:xfrm>
        </p:spPr>
        <p:txBody>
          <a:bodyPr/>
          <a:lstStyle/>
          <a:p>
            <a:r>
              <a:rPr lang="en-US" altLang="en-US" smtClean="0">
                <a:latin typeface="Arial" panose="020B0604020202020204" pitchFamily="34" charset="0"/>
              </a:rPr>
              <a:t>Continue to identify problems and barriers with equity (both health equity and educational equity) that schools and students are experiencing</a:t>
            </a:r>
          </a:p>
          <a:p>
            <a:r>
              <a:rPr lang="en-US" altLang="en-US" smtClean="0">
                <a:latin typeface="Arial" panose="020B0604020202020204" pitchFamily="34" charset="0"/>
              </a:rPr>
              <a:t>Updating MOUs annually with boards that ensure NWHU and the school board partner on equity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Tm="3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p:cNvSpPr>
            <a:spLocks noGrp="1"/>
          </p:cNvSpPr>
          <p:nvPr>
            <p:ph type="title"/>
          </p:nvPr>
        </p:nvSpPr>
        <p:spPr>
          <a:xfrm>
            <a:off x="382588" y="260350"/>
            <a:ext cx="8229600" cy="1143000"/>
          </a:xfrm>
        </p:spPr>
        <p:txBody>
          <a:bodyPr/>
          <a:lstStyle/>
          <a:p>
            <a:r>
              <a:rPr lang="en-CA" altLang="en-US" dirty="0" smtClean="0">
                <a:solidFill>
                  <a:srgbClr val="0098AA"/>
                </a:solidFill>
                <a:latin typeface="Arial" panose="020B0604020202020204" pitchFamily="34" charset="0"/>
                <a:ea typeface="ＭＳ Ｐゴシック" panose="020B0600070205080204" pitchFamily="34" charset="-128"/>
              </a:rPr>
              <a:t>NWHU Examples</a:t>
            </a:r>
            <a:endParaRPr lang="en-US" altLang="en-US" dirty="0" smtClean="0"/>
          </a:p>
        </p:txBody>
      </p:sp>
      <p:sp>
        <p:nvSpPr>
          <p:cNvPr id="27651" name="Text Placeholder 5"/>
          <p:cNvSpPr>
            <a:spLocks noGrp="1"/>
          </p:cNvSpPr>
          <p:nvPr>
            <p:ph type="body" idx="1"/>
          </p:nvPr>
        </p:nvSpPr>
        <p:spPr>
          <a:xfrm>
            <a:off x="476410" y="2313338"/>
            <a:ext cx="4040188" cy="639762"/>
          </a:xfrm>
        </p:spPr>
        <p:txBody>
          <a:bodyPr/>
          <a:lstStyle/>
          <a:p>
            <a:r>
              <a:rPr lang="en-US" altLang="en-US" dirty="0" smtClean="0"/>
              <a:t>Universal programs</a:t>
            </a:r>
          </a:p>
        </p:txBody>
      </p:sp>
      <p:sp>
        <p:nvSpPr>
          <p:cNvPr id="27652" name="Content Placeholder 6"/>
          <p:cNvSpPr>
            <a:spLocks noGrp="1"/>
          </p:cNvSpPr>
          <p:nvPr>
            <p:ph sz="half" idx="2"/>
          </p:nvPr>
        </p:nvSpPr>
        <p:spPr>
          <a:xfrm>
            <a:off x="457200" y="2999018"/>
            <a:ext cx="4040188" cy="3127144"/>
          </a:xfrm>
        </p:spPr>
        <p:txBody>
          <a:bodyPr/>
          <a:lstStyle/>
          <a:p>
            <a:r>
              <a:rPr lang="en-US" altLang="en-US" dirty="0" smtClean="0"/>
              <a:t>Dental screenings</a:t>
            </a:r>
          </a:p>
          <a:p>
            <a:r>
              <a:rPr lang="en-US" altLang="en-US" dirty="0" smtClean="0"/>
              <a:t>PALs program</a:t>
            </a:r>
          </a:p>
          <a:p>
            <a:r>
              <a:rPr lang="en-US" altLang="en-US" dirty="0" smtClean="0"/>
              <a:t>School based immunization clinics</a:t>
            </a:r>
          </a:p>
        </p:txBody>
      </p:sp>
      <p:sp>
        <p:nvSpPr>
          <p:cNvPr id="27653" name="Text Placeholder 7"/>
          <p:cNvSpPr>
            <a:spLocks noGrp="1"/>
          </p:cNvSpPr>
          <p:nvPr>
            <p:ph type="body" sz="quarter" idx="3"/>
          </p:nvPr>
        </p:nvSpPr>
        <p:spPr>
          <a:xfrm>
            <a:off x="4645024" y="2300493"/>
            <a:ext cx="4041775" cy="639762"/>
          </a:xfrm>
        </p:spPr>
        <p:txBody>
          <a:bodyPr/>
          <a:lstStyle/>
          <a:p>
            <a:r>
              <a:rPr lang="en-US" altLang="en-US" dirty="0" smtClean="0"/>
              <a:t>Targeted programs</a:t>
            </a:r>
          </a:p>
        </p:txBody>
      </p:sp>
      <p:sp>
        <p:nvSpPr>
          <p:cNvPr id="27654" name="Content Placeholder 8"/>
          <p:cNvSpPr>
            <a:spLocks noGrp="1"/>
          </p:cNvSpPr>
          <p:nvPr>
            <p:ph sz="quarter" idx="4"/>
          </p:nvPr>
        </p:nvSpPr>
        <p:spPr>
          <a:xfrm>
            <a:off x="4645025" y="3068960"/>
            <a:ext cx="4041775" cy="3057202"/>
          </a:xfrm>
        </p:spPr>
        <p:txBody>
          <a:bodyPr/>
          <a:lstStyle/>
          <a:p>
            <a:r>
              <a:rPr lang="en-US" altLang="en-US" dirty="0" smtClean="0"/>
              <a:t>Preventive and treatment services (HSO/MDO)</a:t>
            </a:r>
          </a:p>
          <a:p>
            <a:r>
              <a:rPr lang="en-CA" altLang="en-US" dirty="0" smtClean="0">
                <a:ea typeface="ＭＳ Ｐゴシック" panose="020B0600070205080204" pitchFamily="34" charset="-128"/>
              </a:rPr>
              <a:t>JumpStart</a:t>
            </a:r>
            <a:endParaRPr lang="en-US" altLang="en-US" dirty="0" smtClean="0"/>
          </a:p>
          <a:p>
            <a:r>
              <a:rPr lang="en-US" altLang="en-US" dirty="0" smtClean="0"/>
              <a:t>4 Directions community navigator</a:t>
            </a:r>
            <a:endParaRPr lang="en-CA" altLang="en-US" dirty="0" smtClean="0">
              <a:ea typeface="ＭＳ Ｐゴシック" panose="020B0600070205080204" pitchFamily="34" charset="-128"/>
            </a:endParaRPr>
          </a:p>
        </p:txBody>
      </p:sp>
      <p:sp>
        <p:nvSpPr>
          <p:cNvPr id="2" name="TextBox 1"/>
          <p:cNvSpPr txBox="1"/>
          <p:nvPr/>
        </p:nvSpPr>
        <p:spPr>
          <a:xfrm>
            <a:off x="476410" y="1436423"/>
            <a:ext cx="8072636"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Nutrition example – SNP, NFVP, Nutrition on Weekends</a:t>
            </a:r>
          </a:p>
          <a:p>
            <a:pPr marL="285750" indent="-285750">
              <a:buFont typeface="Arial" panose="020B0604020202020204" pitchFamily="34" charset="0"/>
              <a:buChar char="•"/>
            </a:pPr>
            <a:r>
              <a:rPr lang="en-US" sz="2400" dirty="0" smtClean="0"/>
              <a:t>A few other examples: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Tm="6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68313" y="260350"/>
            <a:ext cx="8229600" cy="1143000"/>
          </a:xfrm>
        </p:spPr>
        <p:txBody>
          <a:bodyPr/>
          <a:lstStyle/>
          <a:p>
            <a:pPr eaLnBrk="1" hangingPunct="1"/>
            <a:r>
              <a:rPr lang="en-CA" altLang="en-US" smtClean="0">
                <a:solidFill>
                  <a:srgbClr val="0098AA"/>
                </a:solidFill>
                <a:latin typeface="Arial" panose="020B0604020202020204" pitchFamily="34" charset="0"/>
              </a:rPr>
              <a:t>Thank you!</a:t>
            </a:r>
          </a:p>
        </p:txBody>
      </p:sp>
      <p:sp>
        <p:nvSpPr>
          <p:cNvPr id="29699" name="Rectangle 3"/>
          <p:cNvSpPr>
            <a:spLocks noGrp="1" noChangeArrowheads="1"/>
          </p:cNvSpPr>
          <p:nvPr>
            <p:ph type="body" idx="1"/>
          </p:nvPr>
        </p:nvSpPr>
        <p:spPr/>
        <p:txBody>
          <a:bodyPr/>
          <a:lstStyle/>
          <a:p>
            <a:pPr marL="0" indent="0" algn="ctr" eaLnBrk="1" hangingPunct="1">
              <a:buFontTx/>
              <a:buNone/>
            </a:pPr>
            <a:r>
              <a:rPr lang="en-CA" altLang="en-US" smtClean="0">
                <a:latin typeface="Arial" panose="020B0604020202020204" pitchFamily="34" charset="0"/>
              </a:rPr>
              <a:t>Contact:</a:t>
            </a:r>
          </a:p>
          <a:p>
            <a:pPr marL="0" indent="0" algn="ctr" eaLnBrk="1" hangingPunct="1">
              <a:buFontTx/>
              <a:buNone/>
            </a:pPr>
            <a:r>
              <a:rPr lang="en-CA" altLang="en-US" smtClean="0">
                <a:latin typeface="Arial" panose="020B0604020202020204" pitchFamily="34" charset="0"/>
              </a:rPr>
              <a:t>Stephanie Cran, Dryden Office</a:t>
            </a:r>
          </a:p>
          <a:p>
            <a:pPr marL="0" indent="0" algn="ctr" eaLnBrk="1" hangingPunct="1">
              <a:buFontTx/>
              <a:buNone/>
            </a:pPr>
            <a:r>
              <a:rPr lang="en-CA" altLang="en-US" smtClean="0">
                <a:latin typeface="Arial" panose="020B0604020202020204" pitchFamily="34" charset="0"/>
                <a:hlinkClick r:id="rId5"/>
              </a:rPr>
              <a:t>scran@nwhu.on.ca</a:t>
            </a:r>
            <a:endParaRPr lang="en-CA" altLang="en-US" smtClean="0">
              <a:latin typeface="Arial" panose="020B0604020202020204" pitchFamily="34" charset="0"/>
            </a:endParaRPr>
          </a:p>
          <a:p>
            <a:pPr marL="0" indent="0" algn="ctr" eaLnBrk="1" hangingPunct="1">
              <a:buFontTx/>
              <a:buNone/>
            </a:pPr>
            <a:r>
              <a:rPr lang="en-CA" altLang="en-US" smtClean="0">
                <a:latin typeface="Arial" panose="020B0604020202020204" pitchFamily="34" charset="0"/>
              </a:rPr>
              <a:t>Extension 302538</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slow"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advTm="3793"/>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8313" y="2276475"/>
            <a:ext cx="8229600" cy="1143000"/>
          </a:xfrm>
        </p:spPr>
        <p:txBody>
          <a:bodyPr/>
          <a:lstStyle/>
          <a:p>
            <a:pPr eaLnBrk="1" hangingPunct="1"/>
            <a:r>
              <a:rPr lang="en-CA" altLang="en-US" sz="5000" smtClean="0">
                <a:solidFill>
                  <a:schemeClr val="tx1"/>
                </a:solidFill>
                <a:latin typeface="Arial" panose="020B0604020202020204" pitchFamily="34" charset="0"/>
              </a:rPr>
              <a:t>Health Equity and Education</a:t>
            </a:r>
          </a:p>
        </p:txBody>
      </p:sp>
      <p:sp>
        <p:nvSpPr>
          <p:cNvPr id="5123" name="Rectangle 3"/>
          <p:cNvSpPr>
            <a:spLocks noGrp="1" noChangeArrowheads="1"/>
          </p:cNvSpPr>
          <p:nvPr>
            <p:ph type="body" idx="1"/>
          </p:nvPr>
        </p:nvSpPr>
        <p:spPr>
          <a:xfrm>
            <a:off x="468313" y="4149725"/>
            <a:ext cx="8229600" cy="1223963"/>
          </a:xfrm>
        </p:spPr>
        <p:txBody>
          <a:bodyPr/>
          <a:lstStyle/>
          <a:p>
            <a:pPr eaLnBrk="1" hangingPunct="1">
              <a:buFontTx/>
              <a:buNone/>
            </a:pPr>
            <a:r>
              <a:rPr lang="en-CA" altLang="en-US" sz="2000" smtClean="0">
                <a:latin typeface="Arial" panose="020B0604020202020204" pitchFamily="34" charset="0"/>
              </a:rPr>
              <a:t>January 2019</a:t>
            </a:r>
          </a:p>
          <a:p>
            <a:pPr eaLnBrk="1" hangingPunct="1">
              <a:buFontTx/>
              <a:buNone/>
            </a:pPr>
            <a:r>
              <a:rPr lang="en-CA" altLang="en-US" sz="2000" smtClean="0">
                <a:latin typeface="Arial" panose="020B0604020202020204" pitchFamily="34" charset="0"/>
              </a:rPr>
              <a:t>Stephanie Cran, Health Promotion Coordinator</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8313" y="260350"/>
            <a:ext cx="8229600" cy="1143000"/>
          </a:xfrm>
        </p:spPr>
        <p:txBody>
          <a:bodyPr/>
          <a:lstStyle/>
          <a:p>
            <a:pPr eaLnBrk="1" hangingPunct="1"/>
            <a:r>
              <a:rPr lang="en-CA" altLang="en-US" smtClean="0">
                <a:latin typeface="Arial" panose="020B0604020202020204" pitchFamily="34" charset="0"/>
              </a:rPr>
              <a:t>Overview</a:t>
            </a:r>
          </a:p>
        </p:txBody>
      </p:sp>
      <p:sp>
        <p:nvSpPr>
          <p:cNvPr id="7171" name="Rectangle 3"/>
          <p:cNvSpPr>
            <a:spLocks noGrp="1" noChangeArrowheads="1"/>
          </p:cNvSpPr>
          <p:nvPr>
            <p:ph type="body" idx="1"/>
          </p:nvPr>
        </p:nvSpPr>
        <p:spPr>
          <a:xfrm>
            <a:off x="468313" y="1557338"/>
            <a:ext cx="8229600" cy="4525962"/>
          </a:xfrm>
        </p:spPr>
        <p:txBody>
          <a:bodyPr/>
          <a:lstStyle/>
          <a:p>
            <a:pPr eaLnBrk="1" hangingPunct="1"/>
            <a:r>
              <a:rPr lang="en-CA" altLang="en-US" dirty="0" smtClean="0">
                <a:latin typeface="Arial" panose="020B0604020202020204" pitchFamily="34" charset="0"/>
              </a:rPr>
              <a:t>SDOH and education</a:t>
            </a:r>
          </a:p>
          <a:p>
            <a:pPr eaLnBrk="1" hangingPunct="1"/>
            <a:r>
              <a:rPr lang="en-CA" altLang="en-US" dirty="0" smtClean="0">
                <a:latin typeface="Arial" panose="020B0604020202020204" pitchFamily="34" charset="0"/>
              </a:rPr>
              <a:t>Ministry of Education – equity documents, policies and frameworks</a:t>
            </a:r>
          </a:p>
          <a:p>
            <a:pPr eaLnBrk="1" hangingPunct="1"/>
            <a:r>
              <a:rPr lang="en-CA" altLang="en-US" dirty="0" smtClean="0">
                <a:latin typeface="Arial" panose="020B0604020202020204" pitchFamily="34" charset="0"/>
              </a:rPr>
              <a:t>OPHS school health standard – our role</a:t>
            </a:r>
          </a:p>
          <a:p>
            <a:pPr eaLnBrk="1" hangingPunct="1"/>
            <a:r>
              <a:rPr lang="en-CA" altLang="en-US" dirty="0" smtClean="0">
                <a:latin typeface="Arial" panose="020B0604020202020204" pitchFamily="34" charset="0"/>
              </a:rPr>
              <a:t>Examples of equity in education health unit work</a:t>
            </a:r>
          </a:p>
          <a:p>
            <a:pPr eaLnBrk="1" hangingPunct="1"/>
            <a:endParaRPr lang="en-CA" altLang="en-US" dirty="0" smtClean="0">
              <a:latin typeface="Arial" panose="020B0604020202020204"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Tm="2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88913"/>
            <a:ext cx="7304088" cy="491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slow"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50825" y="357188"/>
            <a:ext cx="8229600" cy="1143000"/>
          </a:xfrm>
        </p:spPr>
        <p:txBody>
          <a:bodyPr/>
          <a:lstStyle/>
          <a:p>
            <a:r>
              <a:rPr lang="en-US" altLang="en-US" smtClean="0">
                <a:solidFill>
                  <a:srgbClr val="0098AA"/>
                </a:solidFill>
                <a:ea typeface="ＭＳ Ｐゴシック" panose="020B0600070205080204" pitchFamily="34" charset="-128"/>
              </a:rPr>
              <a:t>Education and health</a:t>
            </a:r>
          </a:p>
        </p:txBody>
      </p:sp>
      <p:sp>
        <p:nvSpPr>
          <p:cNvPr id="11267" name="Content Placeholder 3"/>
          <p:cNvSpPr>
            <a:spLocks noGrp="1"/>
          </p:cNvSpPr>
          <p:nvPr>
            <p:ph idx="1"/>
          </p:nvPr>
        </p:nvSpPr>
        <p:spPr>
          <a:xfrm>
            <a:off x="468313" y="1500188"/>
            <a:ext cx="8229600" cy="4525962"/>
          </a:xfrm>
        </p:spPr>
        <p:txBody>
          <a:bodyPr/>
          <a:lstStyle/>
          <a:p>
            <a:r>
              <a:rPr lang="en-US" altLang="en-US" dirty="0" smtClean="0">
                <a:ea typeface="ＭＳ Ｐゴシック" panose="020B0600070205080204" pitchFamily="34" charset="-128"/>
              </a:rPr>
              <a:t>Formal education rates are lower in our area when compared to the province</a:t>
            </a:r>
          </a:p>
          <a:p>
            <a:pPr lvl="1"/>
            <a:r>
              <a:rPr lang="en-US" altLang="en-US" sz="2400" dirty="0" smtClean="0"/>
              <a:t>Lower life expectancy</a:t>
            </a:r>
          </a:p>
          <a:p>
            <a:pPr lvl="1"/>
            <a:r>
              <a:rPr lang="en-US" altLang="en-US" sz="2400" dirty="0" smtClean="0"/>
              <a:t>Increased illness and injuries</a:t>
            </a:r>
          </a:p>
          <a:p>
            <a:pPr lvl="1"/>
            <a:r>
              <a:rPr lang="en-US" altLang="en-US" sz="2400" dirty="0" smtClean="0"/>
              <a:t>Less knowledge of health </a:t>
            </a:r>
            <a:r>
              <a:rPr lang="en-US" altLang="en-US" sz="2400" dirty="0" err="1" smtClean="0"/>
              <a:t>behaviours</a:t>
            </a:r>
            <a:endParaRPr lang="en-US" altLang="en-US" sz="2400" dirty="0" smtClean="0"/>
          </a:p>
          <a:p>
            <a:pPr lvl="1"/>
            <a:r>
              <a:rPr lang="en-US" altLang="en-US" sz="2400" dirty="0" smtClean="0"/>
              <a:t>Increased need for social assistance</a:t>
            </a:r>
          </a:p>
          <a:p>
            <a:pPr lvl="1"/>
            <a:r>
              <a:rPr lang="en-US" altLang="en-US" sz="2400" dirty="0" smtClean="0"/>
              <a:t>more involvement with the criminal and justice system</a:t>
            </a:r>
          </a:p>
          <a:p>
            <a:pPr marL="457200" lvl="1" indent="0">
              <a:buNone/>
            </a:pPr>
            <a:endParaRPr lang="en-US" altLang="en-US" sz="2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advTm="6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solidFill>
                  <a:srgbClr val="0098AA"/>
                </a:solidFill>
                <a:latin typeface="Arial" panose="020B0604020202020204" pitchFamily="34" charset="0"/>
              </a:rPr>
              <a:t>Ministry of Education</a:t>
            </a:r>
          </a:p>
        </p:txBody>
      </p:sp>
      <p:sp>
        <p:nvSpPr>
          <p:cNvPr id="13315" name="Content Placeholder 2"/>
          <p:cNvSpPr>
            <a:spLocks noGrp="1"/>
          </p:cNvSpPr>
          <p:nvPr>
            <p:ph idx="1"/>
          </p:nvPr>
        </p:nvSpPr>
        <p:spPr>
          <a:xfrm>
            <a:off x="3348038" y="1633538"/>
            <a:ext cx="5349875" cy="4521200"/>
          </a:xfrm>
        </p:spPr>
        <p:txBody>
          <a:bodyPr/>
          <a:lstStyle/>
          <a:p>
            <a:r>
              <a:rPr lang="en-US" altLang="en-US" sz="2400" smtClean="0">
                <a:latin typeface="Arial" panose="020B0604020202020204" pitchFamily="34" charset="0"/>
              </a:rPr>
              <a:t>Students do better when they feel safe, supported and accepted</a:t>
            </a:r>
          </a:p>
          <a:p>
            <a:r>
              <a:rPr lang="en-US" altLang="en-US" sz="2400" smtClean="0">
                <a:latin typeface="Arial" panose="020B0604020202020204" pitchFamily="34" charset="0"/>
              </a:rPr>
              <a:t>Rejection and exclusion lead to behavior problems and dropping out</a:t>
            </a:r>
          </a:p>
          <a:p>
            <a:r>
              <a:rPr lang="en-US" altLang="en-US" sz="2400" smtClean="0">
                <a:latin typeface="Arial" panose="020B0604020202020204" pitchFamily="34" charset="0"/>
              </a:rPr>
              <a:t>Genuine parent/school partnership leads to better student achievement</a:t>
            </a:r>
          </a:p>
        </p:txBody>
      </p:sp>
      <p:pic>
        <p:nvPicPr>
          <p:cNvPr id="13316" name="Content Placeholde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620838"/>
            <a:ext cx="2663825" cy="377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slow" advTm="3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solidFill>
                  <a:srgbClr val="0098AA"/>
                </a:solidFill>
                <a:latin typeface="Arial" panose="020B0604020202020204" pitchFamily="34" charset="0"/>
              </a:rPr>
              <a:t>Ministry of Education requirements for boards</a:t>
            </a:r>
          </a:p>
        </p:txBody>
      </p:sp>
      <p:sp>
        <p:nvSpPr>
          <p:cNvPr id="15363" name="Content Placeholder 2"/>
          <p:cNvSpPr>
            <a:spLocks noGrp="1"/>
          </p:cNvSpPr>
          <p:nvPr>
            <p:ph idx="1"/>
          </p:nvPr>
        </p:nvSpPr>
        <p:spPr>
          <a:xfrm>
            <a:off x="468313" y="1916113"/>
            <a:ext cx="8229600" cy="4238625"/>
          </a:xfrm>
        </p:spPr>
        <p:txBody>
          <a:bodyPr/>
          <a:lstStyle/>
          <a:p>
            <a:r>
              <a:rPr lang="en-US" altLang="en-US" sz="2800" dirty="0" smtClean="0">
                <a:latin typeface="Arial" panose="020B0604020202020204" pitchFamily="34" charset="0"/>
              </a:rPr>
              <a:t>All publicly funded school boards are required to develop, implement, and monitor an equity and inclusive education policy that includes a religious accommodation guideline</a:t>
            </a:r>
          </a:p>
          <a:p>
            <a:r>
              <a:rPr lang="en-US" altLang="en-US" sz="2800" dirty="0" smtClean="0">
                <a:latin typeface="Arial" panose="020B0604020202020204" pitchFamily="34" charset="0"/>
              </a:rPr>
              <a:t>All boards in our region have an equity and inclusive education policy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spd="slow"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3"/>
          <p:cNvSpPr>
            <a:spLocks noGrp="1"/>
          </p:cNvSpPr>
          <p:nvPr>
            <p:ph type="title"/>
          </p:nvPr>
        </p:nvSpPr>
        <p:spPr/>
        <p:txBody>
          <a:bodyPr/>
          <a:lstStyle/>
          <a:p>
            <a:r>
              <a:rPr lang="en-US" altLang="en-US" smtClean="0">
                <a:ea typeface="ＭＳ Ｐゴシック" panose="020B0600070205080204" pitchFamily="34" charset="-128"/>
              </a:rPr>
              <a:t>Framework</a:t>
            </a:r>
          </a:p>
        </p:txBody>
      </p:sp>
      <p:pic>
        <p:nvPicPr>
          <p:cNvPr id="17411"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3175" y="1195388"/>
            <a:ext cx="9147175" cy="5661025"/>
          </a:xfr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slow" advTm="5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smtClean="0">
                <a:solidFill>
                  <a:srgbClr val="0098AA"/>
                </a:solidFill>
                <a:latin typeface="Arial" panose="020B0604020202020204" pitchFamily="34" charset="0"/>
              </a:rPr>
              <a:t>Promoting Well-Being – 2016 </a:t>
            </a:r>
          </a:p>
        </p:txBody>
      </p:sp>
      <p:pic>
        <p:nvPicPr>
          <p:cNvPr id="19459" name="Content Placeholder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773238"/>
            <a:ext cx="2906712" cy="294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TextBox 1"/>
          <p:cNvSpPr txBox="1">
            <a:spLocks noChangeArrowheads="1"/>
          </p:cNvSpPr>
          <p:nvPr/>
        </p:nvSpPr>
        <p:spPr bwMode="auto">
          <a:xfrm>
            <a:off x="4067175" y="1773238"/>
            <a:ext cx="47640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Arial" panose="020B0604020202020204" pitchFamily="34" charset="0"/>
              <a:buChar char="•"/>
            </a:pPr>
            <a:r>
              <a:rPr lang="en-US" altLang="en-US" sz="2400"/>
              <a:t>Contained 4 pillars – built on current initiatives</a:t>
            </a:r>
          </a:p>
          <a:p>
            <a:pPr>
              <a:buFont typeface="Arial" panose="020B0604020202020204" pitchFamily="34" charset="0"/>
              <a:buChar char="•"/>
            </a:pPr>
            <a:r>
              <a:rPr lang="en-US" altLang="en-US" sz="2400"/>
              <a:t>An engagement tool </a:t>
            </a:r>
          </a:p>
          <a:p>
            <a:pPr>
              <a:buFont typeface="Arial" panose="020B0604020202020204" pitchFamily="34" charset="0"/>
              <a:buChar char="•"/>
            </a:pPr>
            <a:r>
              <a:rPr lang="en-US" altLang="en-US" sz="2400"/>
              <a:t>Whole child approach</a:t>
            </a:r>
          </a:p>
          <a:p>
            <a:pPr>
              <a:buFont typeface="Arial" panose="020B0604020202020204" pitchFamily="34" charset="0"/>
              <a:buChar char="•"/>
            </a:pPr>
            <a:r>
              <a:rPr lang="en-US" altLang="en-US" sz="2400"/>
              <a:t>Recognizes well-being as an important factor in overall student success</a:t>
            </a:r>
          </a:p>
          <a:p>
            <a:pPr>
              <a:buFont typeface="Arial" panose="020B0604020202020204" pitchFamily="34" charset="0"/>
              <a:buChar char="•"/>
            </a:pPr>
            <a:r>
              <a:rPr lang="en-US" altLang="en-US" sz="2400"/>
              <a:t>NWHU can support work in all 4 pillars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ransition spd="slow" advTm="1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98F86"/>
      </a:lt2>
      <a:accent1>
        <a:srgbClr val="FFFFFF"/>
      </a:accent1>
      <a:accent2>
        <a:srgbClr val="FFA200"/>
      </a:accent2>
      <a:accent3>
        <a:srgbClr val="FFFFFF"/>
      </a:accent3>
      <a:accent4>
        <a:srgbClr val="000000"/>
      </a:accent4>
      <a:accent5>
        <a:srgbClr val="FFFFFF"/>
      </a:accent5>
      <a:accent6>
        <a:srgbClr val="E79200"/>
      </a:accent6>
      <a:hlink>
        <a:srgbClr val="0098AA"/>
      </a:hlink>
      <a:folHlink>
        <a:srgbClr val="0078C9"/>
      </a:folHlink>
    </a:clrScheme>
    <a:fontScheme name="Default Design">
      <a:majorFont>
        <a:latin typeface="Avenir LT 45 Book"/>
        <a:ea typeface=""/>
        <a:cs typeface="Arial"/>
      </a:majorFont>
      <a:minorFont>
        <a:latin typeface="Avenir LT 45 Book"/>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998F86"/>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998F86"/>
        </a:lt2>
        <a:accent1>
          <a:srgbClr val="0098AA"/>
        </a:accent1>
        <a:accent2>
          <a:srgbClr val="333399"/>
        </a:accent2>
        <a:accent3>
          <a:srgbClr val="FFFFFF"/>
        </a:accent3>
        <a:accent4>
          <a:srgbClr val="000000"/>
        </a:accent4>
        <a:accent5>
          <a:srgbClr val="AACAD2"/>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998F86"/>
        </a:lt2>
        <a:accent1>
          <a:srgbClr val="0098AA"/>
        </a:accent1>
        <a:accent2>
          <a:srgbClr val="FFA200"/>
        </a:accent2>
        <a:accent3>
          <a:srgbClr val="FFFFFF"/>
        </a:accent3>
        <a:accent4>
          <a:srgbClr val="000000"/>
        </a:accent4>
        <a:accent5>
          <a:srgbClr val="AACAD2"/>
        </a:accent5>
        <a:accent6>
          <a:srgbClr val="E792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6">
        <a:dk1>
          <a:srgbClr val="000000"/>
        </a:dk1>
        <a:lt1>
          <a:srgbClr val="FFFFFF"/>
        </a:lt1>
        <a:dk2>
          <a:srgbClr val="000000"/>
        </a:dk2>
        <a:lt2>
          <a:srgbClr val="998F86"/>
        </a:lt2>
        <a:accent1>
          <a:srgbClr val="0098AA"/>
        </a:accent1>
        <a:accent2>
          <a:srgbClr val="FFA200"/>
        </a:accent2>
        <a:accent3>
          <a:srgbClr val="FFFFFF"/>
        </a:accent3>
        <a:accent4>
          <a:srgbClr val="000000"/>
        </a:accent4>
        <a:accent5>
          <a:srgbClr val="AACAD2"/>
        </a:accent5>
        <a:accent6>
          <a:srgbClr val="E79200"/>
        </a:accent6>
        <a:hlink>
          <a:srgbClr val="0078C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41490F-FA43-442E-A107-984F8271ED9E}">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79DE7CF-233B-4661-9C8A-B568819A056C}">
  <ds:schemaRefs>
    <ds:schemaRef ds:uri="http://schemas.microsoft.com/sharepoint/v3/contenttype/forms"/>
  </ds:schemaRefs>
</ds:datastoreItem>
</file>

<file path=customXml/itemProps3.xml><?xml version="1.0" encoding="utf-8"?>
<ds:datastoreItem xmlns:ds="http://schemas.openxmlformats.org/officeDocument/2006/customXml" ds:itemID="{F6800CAB-C945-4D9B-80C6-619D4BC117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2603</TotalTime>
  <Words>1381</Words>
  <Application>Microsoft Office PowerPoint</Application>
  <PresentationFormat>On-screen Show (4:3)</PresentationFormat>
  <Paragraphs>134</Paragraphs>
  <Slides>15</Slides>
  <Notes>15</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ＭＳ Ｐゴシック</vt:lpstr>
      <vt:lpstr>Arial</vt:lpstr>
      <vt:lpstr>Avenir LT 45 Book</vt:lpstr>
      <vt:lpstr>Default Design</vt:lpstr>
      <vt:lpstr>PowerPoint Presentation</vt:lpstr>
      <vt:lpstr>Health Equity and Education</vt:lpstr>
      <vt:lpstr>Overview</vt:lpstr>
      <vt:lpstr>PowerPoint Presentation</vt:lpstr>
      <vt:lpstr>Education and health</vt:lpstr>
      <vt:lpstr>Ministry of Education</vt:lpstr>
      <vt:lpstr>Ministry of Education requirements for boards</vt:lpstr>
      <vt:lpstr>Framework</vt:lpstr>
      <vt:lpstr>Promoting Well-Being – 2016 </vt:lpstr>
      <vt:lpstr>PowerPoint Presentation</vt:lpstr>
      <vt:lpstr>OPHS: School Health Standard</vt:lpstr>
      <vt:lpstr>Working with school boards</vt:lpstr>
      <vt:lpstr>NWHU Examples</vt:lpstr>
      <vt:lpstr>Thank you!</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srobinson</dc:creator>
  <cp:lastModifiedBy>Windows User</cp:lastModifiedBy>
  <cp:revision>98</cp:revision>
  <cp:lastPrinted>2019-01-25T21:33:53Z</cp:lastPrinted>
  <dcterms:created xsi:type="dcterms:W3CDTF">2010-12-02T17:39:11Z</dcterms:created>
  <dcterms:modified xsi:type="dcterms:W3CDTF">2019-10-02T18:57:19Z</dcterms:modified>
</cp:coreProperties>
</file>